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3"/>
  </p:notesMasterIdLst>
  <p:handoutMasterIdLst>
    <p:handoutMasterId r:id="rId114"/>
  </p:handoutMasterIdLst>
  <p:sldIdLst>
    <p:sldId id="308" r:id="rId2"/>
    <p:sldId id="258" r:id="rId3"/>
    <p:sldId id="260" r:id="rId4"/>
    <p:sldId id="261" r:id="rId5"/>
    <p:sldId id="262" r:id="rId6"/>
    <p:sldId id="263" r:id="rId7"/>
    <p:sldId id="264" r:id="rId8"/>
    <p:sldId id="265" r:id="rId9"/>
    <p:sldId id="266" r:id="rId10"/>
    <p:sldId id="267" r:id="rId11"/>
    <p:sldId id="268" r:id="rId12"/>
    <p:sldId id="269" r:id="rId13"/>
    <p:sldId id="272" r:id="rId14"/>
    <p:sldId id="273" r:id="rId15"/>
    <p:sldId id="271" r:id="rId16"/>
    <p:sldId id="270" r:id="rId17"/>
    <p:sldId id="361" r:id="rId18"/>
    <p:sldId id="311" r:id="rId19"/>
    <p:sldId id="312" r:id="rId20"/>
    <p:sldId id="274" r:id="rId21"/>
    <p:sldId id="275" r:id="rId22"/>
    <p:sldId id="360" r:id="rId23"/>
    <p:sldId id="278" r:id="rId24"/>
    <p:sldId id="279" r:id="rId25"/>
    <p:sldId id="362" r:id="rId26"/>
    <p:sldId id="363" r:id="rId27"/>
    <p:sldId id="280" r:id="rId28"/>
    <p:sldId id="313" r:id="rId29"/>
    <p:sldId id="282" r:id="rId30"/>
    <p:sldId id="314" r:id="rId31"/>
    <p:sldId id="368" r:id="rId32"/>
    <p:sldId id="369" r:id="rId33"/>
    <p:sldId id="370" r:id="rId34"/>
    <p:sldId id="371" r:id="rId35"/>
    <p:sldId id="372" r:id="rId36"/>
    <p:sldId id="373" r:id="rId37"/>
    <p:sldId id="292" r:id="rId38"/>
    <p:sldId id="374" r:id="rId39"/>
    <p:sldId id="320" r:id="rId40"/>
    <p:sldId id="321" r:id="rId41"/>
    <p:sldId id="309" r:id="rId42"/>
    <p:sldId id="315" r:id="rId43"/>
    <p:sldId id="316" r:id="rId44"/>
    <p:sldId id="317" r:id="rId45"/>
    <p:sldId id="319" r:id="rId46"/>
    <p:sldId id="322" r:id="rId47"/>
    <p:sldId id="323" r:id="rId48"/>
    <p:sldId id="376" r:id="rId49"/>
    <p:sldId id="377" r:id="rId50"/>
    <p:sldId id="324" r:id="rId51"/>
    <p:sldId id="293" r:id="rId52"/>
    <p:sldId id="375" r:id="rId53"/>
    <p:sldId id="327" r:id="rId54"/>
    <p:sldId id="326" r:id="rId55"/>
    <p:sldId id="380" r:id="rId56"/>
    <p:sldId id="381" r:id="rId57"/>
    <p:sldId id="382" r:id="rId58"/>
    <p:sldId id="383" r:id="rId59"/>
    <p:sldId id="384" r:id="rId60"/>
    <p:sldId id="379" r:id="rId61"/>
    <p:sldId id="295" r:id="rId62"/>
    <p:sldId id="385" r:id="rId63"/>
    <p:sldId id="386" r:id="rId64"/>
    <p:sldId id="387" r:id="rId65"/>
    <p:sldId id="388" r:id="rId66"/>
    <p:sldId id="328" r:id="rId67"/>
    <p:sldId id="296" r:id="rId68"/>
    <p:sldId id="389" r:id="rId69"/>
    <p:sldId id="297" r:id="rId70"/>
    <p:sldId id="298" r:id="rId71"/>
    <p:sldId id="391" r:id="rId72"/>
    <p:sldId id="392" r:id="rId73"/>
    <p:sldId id="329" r:id="rId74"/>
    <p:sldId id="390" r:id="rId75"/>
    <p:sldId id="299" r:id="rId76"/>
    <p:sldId id="331" r:id="rId77"/>
    <p:sldId id="330" r:id="rId78"/>
    <p:sldId id="332" r:id="rId79"/>
    <p:sldId id="300" r:id="rId80"/>
    <p:sldId id="333" r:id="rId81"/>
    <p:sldId id="393" r:id="rId82"/>
    <p:sldId id="301" r:id="rId83"/>
    <p:sldId id="302" r:id="rId84"/>
    <p:sldId id="334" r:id="rId85"/>
    <p:sldId id="378" r:id="rId86"/>
    <p:sldId id="303" r:id="rId87"/>
    <p:sldId id="305" r:id="rId88"/>
    <p:sldId id="306"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94" r:id="rId111"/>
    <p:sldId id="307" r:id="rId112"/>
  </p:sldIdLst>
  <p:sldSz cx="9144000" cy="6858000" type="screen4x3"/>
  <p:notesSz cx="6858000" cy="9144000"/>
  <p:defaultTextStyle>
    <a:defPPr>
      <a:defRPr lang="en-US"/>
    </a:defPPr>
    <a:lvl1pPr algn="l" rtl="0" eaLnBrk="0" fontAlgn="base" hangingPunct="0">
      <a:lnSpc>
        <a:spcPct val="90000"/>
      </a:lnSpc>
      <a:spcBef>
        <a:spcPct val="20000"/>
      </a:spcBef>
      <a:spcAft>
        <a:spcPct val="0"/>
      </a:spcAft>
      <a:defRPr sz="2400" b="1" kern="1200">
        <a:solidFill>
          <a:schemeClr val="tx1"/>
        </a:solidFill>
        <a:latin typeface="Trebuchet MS" pitchFamily="34" charset="0"/>
        <a:ea typeface="+mn-ea"/>
        <a:cs typeface="+mn-cs"/>
      </a:defRPr>
    </a:lvl1pPr>
    <a:lvl2pPr marL="457200" algn="l" rtl="0" eaLnBrk="0" fontAlgn="base" hangingPunct="0">
      <a:lnSpc>
        <a:spcPct val="90000"/>
      </a:lnSpc>
      <a:spcBef>
        <a:spcPct val="20000"/>
      </a:spcBef>
      <a:spcAft>
        <a:spcPct val="0"/>
      </a:spcAft>
      <a:defRPr sz="2400" b="1" kern="1200">
        <a:solidFill>
          <a:schemeClr val="tx1"/>
        </a:solidFill>
        <a:latin typeface="Trebuchet MS" pitchFamily="34" charset="0"/>
        <a:ea typeface="+mn-ea"/>
        <a:cs typeface="+mn-cs"/>
      </a:defRPr>
    </a:lvl2pPr>
    <a:lvl3pPr marL="914400" algn="l" rtl="0" eaLnBrk="0" fontAlgn="base" hangingPunct="0">
      <a:lnSpc>
        <a:spcPct val="90000"/>
      </a:lnSpc>
      <a:spcBef>
        <a:spcPct val="20000"/>
      </a:spcBef>
      <a:spcAft>
        <a:spcPct val="0"/>
      </a:spcAft>
      <a:defRPr sz="2400" b="1" kern="1200">
        <a:solidFill>
          <a:schemeClr val="tx1"/>
        </a:solidFill>
        <a:latin typeface="Trebuchet MS" pitchFamily="34" charset="0"/>
        <a:ea typeface="+mn-ea"/>
        <a:cs typeface="+mn-cs"/>
      </a:defRPr>
    </a:lvl3pPr>
    <a:lvl4pPr marL="1371600" algn="l" rtl="0" eaLnBrk="0" fontAlgn="base" hangingPunct="0">
      <a:lnSpc>
        <a:spcPct val="90000"/>
      </a:lnSpc>
      <a:spcBef>
        <a:spcPct val="20000"/>
      </a:spcBef>
      <a:spcAft>
        <a:spcPct val="0"/>
      </a:spcAft>
      <a:defRPr sz="2400" b="1" kern="1200">
        <a:solidFill>
          <a:schemeClr val="tx1"/>
        </a:solidFill>
        <a:latin typeface="Trebuchet MS" pitchFamily="34" charset="0"/>
        <a:ea typeface="+mn-ea"/>
        <a:cs typeface="+mn-cs"/>
      </a:defRPr>
    </a:lvl4pPr>
    <a:lvl5pPr marL="1828800" algn="l" rtl="0" eaLnBrk="0" fontAlgn="base" hangingPunct="0">
      <a:lnSpc>
        <a:spcPct val="90000"/>
      </a:lnSpc>
      <a:spcBef>
        <a:spcPct val="20000"/>
      </a:spcBef>
      <a:spcAft>
        <a:spcPct val="0"/>
      </a:spcAft>
      <a:defRPr sz="2400" b="1" kern="1200">
        <a:solidFill>
          <a:schemeClr val="tx1"/>
        </a:solidFill>
        <a:latin typeface="Trebuchet MS" pitchFamily="34" charset="0"/>
        <a:ea typeface="+mn-ea"/>
        <a:cs typeface="+mn-cs"/>
      </a:defRPr>
    </a:lvl5pPr>
    <a:lvl6pPr marL="2286000" algn="l" defTabSz="914400" rtl="0" eaLnBrk="1" latinLnBrk="0" hangingPunct="1">
      <a:defRPr sz="2400" b="1" kern="1200">
        <a:solidFill>
          <a:schemeClr val="tx1"/>
        </a:solidFill>
        <a:latin typeface="Trebuchet MS" pitchFamily="34" charset="0"/>
        <a:ea typeface="+mn-ea"/>
        <a:cs typeface="+mn-cs"/>
      </a:defRPr>
    </a:lvl6pPr>
    <a:lvl7pPr marL="2743200" algn="l" defTabSz="914400" rtl="0" eaLnBrk="1" latinLnBrk="0" hangingPunct="1">
      <a:defRPr sz="2400" b="1" kern="1200">
        <a:solidFill>
          <a:schemeClr val="tx1"/>
        </a:solidFill>
        <a:latin typeface="Trebuchet MS" pitchFamily="34" charset="0"/>
        <a:ea typeface="+mn-ea"/>
        <a:cs typeface="+mn-cs"/>
      </a:defRPr>
    </a:lvl7pPr>
    <a:lvl8pPr marL="3200400" algn="l" defTabSz="914400" rtl="0" eaLnBrk="1" latinLnBrk="0" hangingPunct="1">
      <a:defRPr sz="2400" b="1" kern="1200">
        <a:solidFill>
          <a:schemeClr val="tx1"/>
        </a:solidFill>
        <a:latin typeface="Trebuchet MS" pitchFamily="34" charset="0"/>
        <a:ea typeface="+mn-ea"/>
        <a:cs typeface="+mn-cs"/>
      </a:defRPr>
    </a:lvl8pPr>
    <a:lvl9pPr marL="3657600" algn="l" defTabSz="914400" rtl="0" eaLnBrk="1" latinLnBrk="0" hangingPunct="1">
      <a:defRPr sz="2400" b="1"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7"/>
    <a:srgbClr val="FFBFBE"/>
    <a:srgbClr val="0080FF"/>
    <a:srgbClr val="FF0000"/>
    <a:srgbClr val="FFFF66"/>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2" autoAdjust="0"/>
    <p:restoredTop sz="86384" autoAdjust="0"/>
  </p:normalViewPr>
  <p:slideViewPr>
    <p:cSldViewPr>
      <p:cViewPr varScale="1">
        <p:scale>
          <a:sx n="96" d="100"/>
          <a:sy n="96" d="100"/>
        </p:scale>
        <p:origin x="-13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8210"/>
    </p:cViewPr>
  </p:sorterViewPr>
  <p:notesViewPr>
    <p:cSldViewPr>
      <p:cViewPr>
        <p:scale>
          <a:sx n="75" d="100"/>
          <a:sy n="75" d="100"/>
        </p:scale>
        <p:origin x="-217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bg1"/>
                </a:solidFill>
              </a:defRPr>
            </a:lvl1pPr>
          </a:lstStyle>
          <a:p>
            <a:pPr>
              <a:defRPr/>
            </a:pPr>
            <a:r>
              <a:rPr lang="en-US"/>
              <a:t>Introduction to uDig</a:t>
            </a:r>
          </a:p>
        </p:txBody>
      </p:sp>
      <p:sp>
        <p:nvSpPr>
          <p:cNvPr id="3737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bg1"/>
                </a:solidFill>
              </a:defRPr>
            </a:lvl1pPr>
          </a:lstStyle>
          <a:p>
            <a:pPr>
              <a:defRPr/>
            </a:pPr>
            <a:r>
              <a:rPr lang="en-US"/>
              <a:t>2/13/05</a:t>
            </a:r>
          </a:p>
        </p:txBody>
      </p:sp>
      <p:sp>
        <p:nvSpPr>
          <p:cNvPr id="3737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bg1"/>
                </a:solidFill>
              </a:defRPr>
            </a:lvl1pPr>
          </a:lstStyle>
          <a:p>
            <a:pPr>
              <a:defRPr/>
            </a:pPr>
            <a:r>
              <a:rPr lang="en-US"/>
              <a:t>Refractions Research</a:t>
            </a:r>
          </a:p>
        </p:txBody>
      </p:sp>
      <p:sp>
        <p:nvSpPr>
          <p:cNvPr id="3737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bg1"/>
                </a:solidFill>
              </a:defRPr>
            </a:lvl1pPr>
          </a:lstStyle>
          <a:p>
            <a:pPr>
              <a:defRPr/>
            </a:pPr>
            <a:fld id="{BA5D1531-1D72-4973-BA78-E04C9DE4D80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vmlDrawing" Target="../drawings/vmlDrawing1.v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510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b="0" smtClean="0"/>
            </a:lvl1pPr>
          </a:lstStyle>
          <a:p>
            <a:pPr>
              <a:defRPr/>
            </a:pPr>
            <a:r>
              <a:rPr lang="en-US"/>
              <a:t>Introduction to uDig</a:t>
            </a:r>
          </a:p>
        </p:txBody>
      </p:sp>
      <p:sp>
        <p:nvSpPr>
          <p:cNvPr id="7171" name="Rectangle 3"/>
          <p:cNvSpPr>
            <a:spLocks noGrp="1" noChangeArrowheads="1"/>
          </p:cNvSpPr>
          <p:nvPr>
            <p:ph type="dt" idx="1"/>
          </p:nvPr>
        </p:nvSpPr>
        <p:spPr bwMode="auto">
          <a:xfrm>
            <a:off x="5181600" y="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b="0" smtClean="0"/>
            </a:lvl1pPr>
          </a:lstStyle>
          <a:p>
            <a:pPr>
              <a:defRPr/>
            </a:pPr>
            <a:r>
              <a:rPr lang="en-US"/>
              <a:t>2/13/05</a:t>
            </a:r>
          </a:p>
        </p:txBody>
      </p:sp>
      <p:sp>
        <p:nvSpPr>
          <p:cNvPr id="1030" name="Rectangle 4"/>
          <p:cNvSpPr>
            <a:spLocks noGrp="1" noRot="1" noChangeAspect="1" noChangeArrowheads="1" noTextEdit="1"/>
          </p:cNvSpPr>
          <p:nvPr>
            <p:ph type="sldImg" idx="2"/>
          </p:nvPr>
        </p:nvSpPr>
        <p:spPr bwMode="auto">
          <a:xfrm>
            <a:off x="990600" y="457200"/>
            <a:ext cx="4876800" cy="36576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267200"/>
            <a:ext cx="5029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000" b="0" smtClean="0">
                <a:latin typeface="Verdana" pitchFamily="34" charset="0"/>
              </a:defRPr>
            </a:lvl1pPr>
          </a:lstStyle>
          <a:p>
            <a:pPr>
              <a:defRPr/>
            </a:pPr>
            <a:fld id="{F48222DC-6517-45EC-8E97-376AD98BE187}" type="slidenum">
              <a:rPr lang="en-US"/>
              <a:pPr>
                <a:defRPr/>
              </a:pPr>
              <a:t>‹#›</a:t>
            </a:fld>
            <a:r>
              <a:rPr lang="en-US"/>
              <a:t> </a:t>
            </a:r>
          </a:p>
        </p:txBody>
      </p:sp>
      <p:graphicFrame>
        <p:nvGraphicFramePr>
          <p:cNvPr id="1026" name="Object 8"/>
          <p:cNvGraphicFramePr>
            <a:graphicFrameLocks noChangeAspect="1"/>
          </p:cNvGraphicFramePr>
          <p:nvPr/>
        </p:nvGraphicFramePr>
        <p:xfrm>
          <a:off x="44450" y="8755063"/>
          <a:ext cx="1066800" cy="355600"/>
        </p:xfrm>
        <a:graphic>
          <a:graphicData uri="http://schemas.openxmlformats.org/presentationml/2006/ole">
            <p:oleObj spid="_x0000_s1026" name="Document" r:id="rId3" imgW="1371600" imgH="457200" progId="Word.Document.8">
              <p:embed/>
            </p:oleObj>
          </a:graphicData>
        </a:graphic>
      </p:graphicFrame>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Bookman Old Style" pitchFamily="18" charset="0"/>
        <a:ea typeface="+mn-ea"/>
        <a:cs typeface="Arial" charset="0"/>
      </a:defRPr>
    </a:lvl1pPr>
    <a:lvl2pPr marL="457200" algn="l" rtl="0" eaLnBrk="0" fontAlgn="base" hangingPunct="0">
      <a:spcBef>
        <a:spcPct val="30000"/>
      </a:spcBef>
      <a:spcAft>
        <a:spcPct val="0"/>
      </a:spcAft>
      <a:defRPr sz="1000" kern="1200">
        <a:solidFill>
          <a:schemeClr val="tx1"/>
        </a:solidFill>
        <a:latin typeface="Bookman Old Style" pitchFamily="18" charset="0"/>
        <a:ea typeface="+mn-ea"/>
        <a:cs typeface="Arial" charset="0"/>
      </a:defRPr>
    </a:lvl2pPr>
    <a:lvl3pPr marL="914400" algn="l" rtl="0" eaLnBrk="0" fontAlgn="base" hangingPunct="0">
      <a:spcBef>
        <a:spcPct val="30000"/>
      </a:spcBef>
      <a:spcAft>
        <a:spcPct val="0"/>
      </a:spcAft>
      <a:defRPr sz="1000" kern="1200">
        <a:solidFill>
          <a:schemeClr val="tx1"/>
        </a:solidFill>
        <a:latin typeface="Bookman Old Style" pitchFamily="18"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Bookman Old Style" pitchFamily="18"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Bookman Old Style"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n-US"/>
              <a:t>Introduction to uDig</a:t>
            </a:r>
          </a:p>
        </p:txBody>
      </p:sp>
      <p:sp>
        <p:nvSpPr>
          <p:cNvPr id="133123" name="Rectangle 7"/>
          <p:cNvSpPr>
            <a:spLocks noGrp="1" noChangeArrowheads="1"/>
          </p:cNvSpPr>
          <p:nvPr>
            <p:ph type="sldNum" sz="quarter" idx="5"/>
          </p:nvPr>
        </p:nvSpPr>
        <p:spPr>
          <a:noFill/>
        </p:spPr>
        <p:txBody>
          <a:bodyPr/>
          <a:lstStyle/>
          <a:p>
            <a:fld id="{46E8768E-2B3F-42F4-ADD9-C7F556D0AB63}" type="slidenum">
              <a:rPr lang="en-US"/>
              <a:pPr/>
              <a:t>3</a:t>
            </a:fld>
            <a:r>
              <a:rPr lang="en-US"/>
              <a:t> </a:t>
            </a:r>
          </a:p>
        </p:txBody>
      </p:sp>
      <p:sp>
        <p:nvSpPr>
          <p:cNvPr id="133124" name="Rectangle 2"/>
          <p:cNvSpPr>
            <a:spLocks noGrp="1" noRot="1" noChangeAspect="1" noChangeArrowheads="1" noTextEdit="1"/>
          </p:cNvSpPr>
          <p:nvPr>
            <p:ph type="sldImg"/>
          </p:nvPr>
        </p:nvSpPr>
        <p:spPr>
          <a:xfrm>
            <a:off x="1143000" y="685800"/>
            <a:ext cx="4572000" cy="3429000"/>
          </a:xfrm>
          <a:ln/>
        </p:spPr>
      </p:sp>
      <p:sp>
        <p:nvSpPr>
          <p:cNvPr id="133125" name="Rectangle 3"/>
          <p:cNvSpPr>
            <a:spLocks noGrp="1" noChangeArrowheads="1"/>
          </p:cNvSpPr>
          <p:nvPr>
            <p:ph type="body" idx="1"/>
          </p:nvPr>
        </p:nvSpPr>
        <p:spPr>
          <a:xfrm>
            <a:off x="914400" y="4343400"/>
            <a:ext cx="5029200" cy="4114800"/>
          </a:xfrm>
          <a:noFill/>
          <a:ln/>
        </p:spPr>
        <p:txBody>
          <a:bodyPr/>
          <a:lstStyle/>
          <a:p>
            <a:pPr eaLnBrk="1" hangingPunct="1"/>
            <a:r>
              <a:rPr lang="en-CA" smtClean="0"/>
              <a:t>Ah the siren song of the technology bigot!</a:t>
            </a:r>
          </a:p>
          <a:p>
            <a:pPr eaLnBrk="1" hangingPunct="1"/>
            <a:r>
              <a:rPr lang="en-CA" smtClean="0"/>
              <a:t>Databases are not better than files.  Databases are more expensive than files.  But more expensive does not equal better.</a:t>
            </a:r>
          </a:p>
          <a:p>
            <a:pPr eaLnBrk="1" hangingPunct="1"/>
            <a:r>
              <a:rPr lang="en-CA" smtClean="0"/>
              <a:t>Database do </a:t>
            </a:r>
            <a:r>
              <a:rPr lang="en-CA" b="1" smtClean="0"/>
              <a:t>some things </a:t>
            </a:r>
            <a:r>
              <a:rPr lang="en-CA" smtClean="0"/>
              <a:t>better than files.</a:t>
            </a:r>
          </a:p>
          <a:p>
            <a:pPr eaLnBrk="1" hangingPunct="1">
              <a:buFontTx/>
              <a:buChar char="•"/>
            </a:pPr>
            <a:r>
              <a:rPr lang="en-CA" smtClean="0"/>
              <a:t>Support multiple users editing and accessing the same data at the same time.</a:t>
            </a:r>
          </a:p>
          <a:p>
            <a:pPr eaLnBrk="1" hangingPunct="1">
              <a:buFontTx/>
              <a:buChar char="•"/>
            </a:pPr>
            <a:r>
              <a:rPr lang="en-CA" smtClean="0"/>
              <a:t>Support large data volumes better than files. (For some kinds of data.)</a:t>
            </a:r>
          </a:p>
          <a:p>
            <a:pPr eaLnBrk="1" hangingPunct="1">
              <a:buFontTx/>
              <a:buChar char="•"/>
            </a:pPr>
            <a:r>
              <a:rPr lang="en-CA" smtClean="0"/>
              <a:t>Provide a unified means of accessing and analysing data. </a:t>
            </a:r>
            <a:r>
              <a:rPr lang="en-CA" b="1" smtClean="0"/>
              <a:t>SQL.</a:t>
            </a:r>
          </a:p>
          <a:p>
            <a:pPr eaLnBrk="1" hangingPunct="1">
              <a:buFontTx/>
              <a:buChar char="•"/>
            </a:pPr>
            <a:r>
              <a:rPr lang="en-CA" smtClean="0"/>
              <a:t>Provide a unified means of access control for data.  Fine grained.</a:t>
            </a:r>
          </a:p>
          <a:p>
            <a:pPr eaLnBrk="1" hangingPunct="1">
              <a:buFontTx/>
              <a:buChar char="•"/>
            </a:pPr>
            <a:r>
              <a:rPr lang="en-CA" smtClean="0"/>
              <a:t>Provide an integration point for spatial data (formerly isolated in “GIS world”) and enterprise data (long-time resident of database world).</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p>
            <a:r>
              <a:rPr lang="en-US"/>
              <a:t>Introduction to uDig</a:t>
            </a:r>
          </a:p>
        </p:txBody>
      </p:sp>
      <p:sp>
        <p:nvSpPr>
          <p:cNvPr id="142339" name="Rectangle 7"/>
          <p:cNvSpPr>
            <a:spLocks noGrp="1" noChangeArrowheads="1"/>
          </p:cNvSpPr>
          <p:nvPr>
            <p:ph type="sldNum" sz="quarter" idx="5"/>
          </p:nvPr>
        </p:nvSpPr>
        <p:spPr>
          <a:noFill/>
        </p:spPr>
        <p:txBody>
          <a:bodyPr/>
          <a:lstStyle/>
          <a:p>
            <a:fld id="{D7DFD55D-0903-41EB-84D4-8907756DE4CB}" type="slidenum">
              <a:rPr lang="en-US"/>
              <a:pPr/>
              <a:t>19</a:t>
            </a:fld>
            <a:r>
              <a:rPr lang="en-US"/>
              <a:t> </a:t>
            </a:r>
          </a:p>
        </p:txBody>
      </p:sp>
      <p:sp>
        <p:nvSpPr>
          <p:cNvPr id="142340" name="Rectangle 2"/>
          <p:cNvSpPr>
            <a:spLocks noGrp="1" noRot="1" noChangeAspect="1" noChangeArrowheads="1" noTextEdit="1"/>
          </p:cNvSpPr>
          <p:nvPr>
            <p:ph type="sldImg"/>
          </p:nvPr>
        </p:nvSpPr>
        <p:spPr>
          <a:xfrm>
            <a:off x="1143000" y="685800"/>
            <a:ext cx="4572000" cy="3429000"/>
          </a:xfrm>
          <a:ln/>
        </p:spPr>
      </p:sp>
      <p:sp>
        <p:nvSpPr>
          <p:cNvPr id="142341"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installer will set up a PostgreSQL menu in your start menu.</a:t>
            </a:r>
          </a:p>
          <a:p>
            <a:pPr eaLnBrk="1" hangingPunct="1">
              <a:buFontTx/>
              <a:buChar char="•"/>
            </a:pPr>
            <a:r>
              <a:rPr lang="en-US" smtClean="0"/>
              <a:t>Go to the PostgreSQL menu and run PgAdmin III.  </a:t>
            </a:r>
          </a:p>
          <a:p>
            <a:pPr eaLnBrk="1" hangingPunct="1">
              <a:buFontTx/>
              <a:buChar char="•"/>
            </a:pPr>
            <a:r>
              <a:rPr lang="en-US" smtClean="0">
                <a:cs typeface="Times New Roman" pitchFamily="18" charset="0"/>
              </a:rPr>
              <a:t>Double click on the “PostgreSQL Database Server” tree entry.  You will be prompted for the super user password to connect to the “template1” database. </a:t>
            </a:r>
          </a:p>
          <a:p>
            <a:pPr eaLnBrk="1" hangingPunct="1">
              <a:buFontTx/>
              <a:buChar char="•"/>
            </a:pPr>
            <a:r>
              <a:rPr lang="en-US" smtClean="0">
                <a:cs typeface="Times New Roman" pitchFamily="18" charset="0"/>
              </a:rPr>
              <a:t>Navigate to the “Databases” section of the database tree and open “Edit </a:t>
            </a:r>
            <a:r>
              <a:rPr lang="en-US" smtClean="0">
                <a:cs typeface="Times New Roman" pitchFamily="18" charset="0"/>
                <a:sym typeface="Wingdings" pitchFamily="2" charset="2"/>
              </a:rPr>
              <a:t></a:t>
            </a:r>
            <a:r>
              <a:rPr lang="en-US" smtClean="0">
                <a:cs typeface="Times New Roman" pitchFamily="18" charset="0"/>
              </a:rPr>
              <a:t> New Object </a:t>
            </a:r>
            <a:r>
              <a:rPr lang="en-US" smtClean="0">
                <a:cs typeface="Times New Roman" pitchFamily="18" charset="0"/>
                <a:sym typeface="Wingdings" pitchFamily="2" charset="2"/>
              </a:rPr>
              <a:t></a:t>
            </a:r>
            <a:r>
              <a:rPr lang="en-US" smtClean="0">
                <a:cs typeface="Times New Roman" pitchFamily="18" charset="0"/>
              </a:rPr>
              <a:t> New Database”.  Add a new database named “postgis”, with “postgres” as the owner “template1” as the template and “pg_default” as the tablespace. </a:t>
            </a:r>
          </a:p>
          <a:p>
            <a:pPr eaLnBrk="1" hangingPunct="1">
              <a:buFontTx/>
              <a:buChar char="•"/>
            </a:pPr>
            <a:r>
              <a:rPr lang="en-US" smtClean="0">
                <a:cs typeface="Times New Roman" pitchFamily="18" charset="0"/>
              </a:rPr>
              <a:t>Open up the new “postgis” database tree and navigate to the languages. Check that PL/PgSQL is already installed.  This language is needed for PostGIS. </a:t>
            </a:r>
          </a:p>
          <a:p>
            <a:pPr eaLnBrk="1" hangingPunct="1">
              <a:buFontTx/>
              <a:buChar char="•"/>
            </a:pPr>
            <a:r>
              <a:rPr lang="en-US" smtClean="0">
                <a:cs typeface="Times New Roman" pitchFamily="18" charset="0"/>
              </a:rPr>
              <a:t>Now we are ready to install PostGIS.  Open up the SQL window by clicking the SQL button (the one with the pencil).</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Files\PostgreSQL\8.1\contrib\share\lwpostgis.sql</a:t>
            </a:r>
            <a:endParaRPr lang="en-US" smtClean="0">
              <a:cs typeface="Times New Roman" pitchFamily="18" charset="0"/>
            </a:endParaRPr>
          </a:p>
          <a:p>
            <a:pPr eaLnBrk="1" hangingPunct="1">
              <a:buFontTx/>
              <a:buChar char="•"/>
            </a:pPr>
            <a:r>
              <a:rPr lang="en-US" smtClean="0">
                <a:cs typeface="Times New Roman" pitchFamily="18" charset="0"/>
              </a:rPr>
              <a:t>Press the “Run” button.  (The green triangle.)  The </a:t>
            </a:r>
            <a:r>
              <a:rPr lang="en-US" smtClean="0">
                <a:latin typeface="Courier" charset="0"/>
                <a:cs typeface="Times New Roman" pitchFamily="18" charset="0"/>
              </a:rPr>
              <a:t>postgis.sql</a:t>
            </a:r>
            <a:r>
              <a:rPr lang="en-US" smtClean="0">
                <a:cs typeface="Times New Roman" pitchFamily="18" charset="0"/>
              </a:rPr>
              <a:t> file will execute, loading the PostGIS functions and objects into the “postgis” database.</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Files\PostgreSQL\8.1\contrib\share\spatial_ref_sys.sql</a:t>
            </a:r>
            <a:endParaRPr lang="en-US" smtClean="0">
              <a:cs typeface="Times New Roman" pitchFamily="18" charset="0"/>
            </a:endParaRPr>
          </a:p>
          <a:p>
            <a:pPr eaLnBrk="1" hangingPunct="1">
              <a:buFontTx/>
              <a:buChar char="•"/>
            </a:pPr>
            <a:r>
              <a:rPr lang="en-US" smtClean="0">
                <a:cs typeface="Times New Roman" pitchFamily="18" charset="0"/>
              </a:rPr>
              <a:t>Press the “Run” button again.  The </a:t>
            </a:r>
            <a:r>
              <a:rPr lang="en-US" smtClean="0">
                <a:latin typeface="Courier" charset="0"/>
                <a:cs typeface="Times New Roman" pitchFamily="18" charset="0"/>
              </a:rPr>
              <a:t>spatial_ref_sys.sql</a:t>
            </a:r>
            <a:r>
              <a:rPr lang="en-US" smtClean="0">
                <a:cs typeface="Times New Roman" pitchFamily="18" charset="0"/>
              </a:rPr>
              <a:t> file will execute, loading the EPSG coordinate reference systems into the PostGIS spatial reference table.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p:spPr>
        <p:txBody>
          <a:bodyPr/>
          <a:lstStyle/>
          <a:p>
            <a:r>
              <a:rPr lang="en-US"/>
              <a:t>Introduction to uDig</a:t>
            </a:r>
          </a:p>
        </p:txBody>
      </p:sp>
      <p:sp>
        <p:nvSpPr>
          <p:cNvPr id="143363" name="Rectangle 7"/>
          <p:cNvSpPr>
            <a:spLocks noGrp="1" noChangeArrowheads="1"/>
          </p:cNvSpPr>
          <p:nvPr>
            <p:ph type="sldNum" sz="quarter" idx="5"/>
          </p:nvPr>
        </p:nvSpPr>
        <p:spPr>
          <a:noFill/>
        </p:spPr>
        <p:txBody>
          <a:bodyPr/>
          <a:lstStyle/>
          <a:p>
            <a:fld id="{B94E7187-3386-40CE-BA1D-49E526349CD0}" type="slidenum">
              <a:rPr lang="en-US"/>
              <a:pPr/>
              <a:t>20</a:t>
            </a:fld>
            <a:r>
              <a:rPr lang="en-US"/>
              <a:t> </a:t>
            </a:r>
          </a:p>
        </p:txBody>
      </p:sp>
      <p:sp>
        <p:nvSpPr>
          <p:cNvPr id="143364" name="Rectangle 2"/>
          <p:cNvSpPr>
            <a:spLocks noGrp="1" noRot="1" noChangeAspect="1" noChangeArrowheads="1" noTextEdit="1"/>
          </p:cNvSpPr>
          <p:nvPr>
            <p:ph type="sldImg"/>
          </p:nvPr>
        </p:nvSpPr>
        <p:spPr>
          <a:xfrm>
            <a:off x="1143000" y="685800"/>
            <a:ext cx="4572000" cy="3429000"/>
          </a:xfrm>
          <a:ln/>
        </p:spPr>
      </p:sp>
      <p:sp>
        <p:nvSpPr>
          <p:cNvPr id="143365"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installer will set up a PostgreSQL menu in your start menu.</a:t>
            </a:r>
          </a:p>
          <a:p>
            <a:pPr eaLnBrk="1" hangingPunct="1">
              <a:buFontTx/>
              <a:buChar char="•"/>
            </a:pPr>
            <a:r>
              <a:rPr lang="en-US" smtClean="0"/>
              <a:t>Go to the PostgreSQL menu and run PgAdmin III.  </a:t>
            </a:r>
          </a:p>
          <a:p>
            <a:pPr eaLnBrk="1" hangingPunct="1">
              <a:buFontTx/>
              <a:buChar char="•"/>
            </a:pPr>
            <a:r>
              <a:rPr lang="en-US" smtClean="0">
                <a:cs typeface="Times New Roman" pitchFamily="18" charset="0"/>
              </a:rPr>
              <a:t>Double click on the “PostgreSQL Database Server” tree entry.  You will be prompted for the super user password to connect to the “template1” database. </a:t>
            </a:r>
          </a:p>
          <a:p>
            <a:pPr eaLnBrk="1" hangingPunct="1">
              <a:buFontTx/>
              <a:buChar char="•"/>
            </a:pPr>
            <a:r>
              <a:rPr lang="en-US" smtClean="0">
                <a:cs typeface="Times New Roman" pitchFamily="18" charset="0"/>
              </a:rPr>
              <a:t>Navigate to the “Databases” section of the database tree and open “Edit </a:t>
            </a:r>
            <a:r>
              <a:rPr lang="en-US" smtClean="0">
                <a:cs typeface="Times New Roman" pitchFamily="18" charset="0"/>
                <a:sym typeface="Wingdings" pitchFamily="2" charset="2"/>
              </a:rPr>
              <a:t></a:t>
            </a:r>
            <a:r>
              <a:rPr lang="en-US" smtClean="0">
                <a:cs typeface="Times New Roman" pitchFamily="18" charset="0"/>
              </a:rPr>
              <a:t> New Object </a:t>
            </a:r>
            <a:r>
              <a:rPr lang="en-US" smtClean="0">
                <a:cs typeface="Times New Roman" pitchFamily="18" charset="0"/>
                <a:sym typeface="Wingdings" pitchFamily="2" charset="2"/>
              </a:rPr>
              <a:t></a:t>
            </a:r>
            <a:r>
              <a:rPr lang="en-US" smtClean="0">
                <a:cs typeface="Times New Roman" pitchFamily="18" charset="0"/>
              </a:rPr>
              <a:t> New Database”.  Add a new database named “postgis”, with “postgres” as the owner “template1” as the template and “pg_default” as the tablespace. </a:t>
            </a:r>
          </a:p>
          <a:p>
            <a:pPr eaLnBrk="1" hangingPunct="1">
              <a:buFontTx/>
              <a:buChar char="•"/>
            </a:pPr>
            <a:r>
              <a:rPr lang="en-US" smtClean="0">
                <a:cs typeface="Times New Roman" pitchFamily="18" charset="0"/>
              </a:rPr>
              <a:t>Open up the new “postgis” database tree and navigate to the languages. Check that PL/PgSQL is already installed.  This language is needed for PostGIS. </a:t>
            </a:r>
          </a:p>
          <a:p>
            <a:pPr eaLnBrk="1" hangingPunct="1">
              <a:buFontTx/>
              <a:buChar char="•"/>
            </a:pPr>
            <a:r>
              <a:rPr lang="en-US" smtClean="0">
                <a:cs typeface="Times New Roman" pitchFamily="18" charset="0"/>
              </a:rPr>
              <a:t>Now we are ready to install PostGIS.  Open up the SQL window by clicking the SQL button (the one with the pencil).</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Files\PostgreSQL\8.1\contrib\share\lwpostgis.sql</a:t>
            </a:r>
            <a:endParaRPr lang="en-US" smtClean="0">
              <a:cs typeface="Times New Roman" pitchFamily="18" charset="0"/>
            </a:endParaRPr>
          </a:p>
          <a:p>
            <a:pPr eaLnBrk="1" hangingPunct="1">
              <a:buFontTx/>
              <a:buChar char="•"/>
            </a:pPr>
            <a:r>
              <a:rPr lang="en-US" smtClean="0">
                <a:cs typeface="Times New Roman" pitchFamily="18" charset="0"/>
              </a:rPr>
              <a:t>Press the “Run” button.  (The green triangle.)  The </a:t>
            </a:r>
            <a:r>
              <a:rPr lang="en-US" smtClean="0">
                <a:latin typeface="Courier" charset="0"/>
                <a:cs typeface="Times New Roman" pitchFamily="18" charset="0"/>
              </a:rPr>
              <a:t>postgis.sql</a:t>
            </a:r>
            <a:r>
              <a:rPr lang="en-US" smtClean="0">
                <a:cs typeface="Times New Roman" pitchFamily="18" charset="0"/>
              </a:rPr>
              <a:t> file will execute, loading the PostGIS functions and objects into the “postgis” database.</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Files\PostgreSQL\8.1\contrib\share\spatial_ref_sys.sql</a:t>
            </a:r>
            <a:endParaRPr lang="en-US" smtClean="0">
              <a:cs typeface="Times New Roman" pitchFamily="18" charset="0"/>
            </a:endParaRPr>
          </a:p>
          <a:p>
            <a:pPr eaLnBrk="1" hangingPunct="1">
              <a:buFontTx/>
              <a:buChar char="•"/>
            </a:pPr>
            <a:r>
              <a:rPr lang="en-US" smtClean="0">
                <a:cs typeface="Times New Roman" pitchFamily="18" charset="0"/>
              </a:rPr>
              <a:t>Press the “Run” button again.  The </a:t>
            </a:r>
            <a:r>
              <a:rPr lang="en-US" smtClean="0">
                <a:latin typeface="Courier" charset="0"/>
                <a:cs typeface="Times New Roman" pitchFamily="18" charset="0"/>
              </a:rPr>
              <a:t>spatial_ref_sys.sql</a:t>
            </a:r>
            <a:r>
              <a:rPr lang="en-US" smtClean="0">
                <a:cs typeface="Times New Roman" pitchFamily="18" charset="0"/>
              </a:rPr>
              <a:t> file will execute, loading the EPSG coordinate reference systems into the PostGIS spatial reference table.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n-US"/>
              <a:t>Introduction to uDig</a:t>
            </a:r>
          </a:p>
        </p:txBody>
      </p:sp>
      <p:sp>
        <p:nvSpPr>
          <p:cNvPr id="144387" name="Rectangle 7"/>
          <p:cNvSpPr>
            <a:spLocks noGrp="1" noChangeArrowheads="1"/>
          </p:cNvSpPr>
          <p:nvPr>
            <p:ph type="sldNum" sz="quarter" idx="5"/>
          </p:nvPr>
        </p:nvSpPr>
        <p:spPr>
          <a:noFill/>
        </p:spPr>
        <p:txBody>
          <a:bodyPr/>
          <a:lstStyle/>
          <a:p>
            <a:fld id="{01DEE137-4640-4855-8470-807F7B2A79A9}" type="slidenum">
              <a:rPr lang="en-US"/>
              <a:pPr/>
              <a:t>21</a:t>
            </a:fld>
            <a:r>
              <a:rPr lang="en-US"/>
              <a:t> </a:t>
            </a:r>
          </a:p>
        </p:txBody>
      </p:sp>
      <p:sp>
        <p:nvSpPr>
          <p:cNvPr id="144388" name="Rectangle 2"/>
          <p:cNvSpPr>
            <a:spLocks noGrp="1" noRot="1" noChangeAspect="1" noChangeArrowheads="1" noTextEdit="1"/>
          </p:cNvSpPr>
          <p:nvPr>
            <p:ph type="sldImg"/>
          </p:nvPr>
        </p:nvSpPr>
        <p:spPr>
          <a:xfrm>
            <a:off x="1143000" y="685800"/>
            <a:ext cx="4572000" cy="3429000"/>
          </a:xfrm>
          <a:ln/>
        </p:spPr>
      </p:sp>
      <p:sp>
        <p:nvSpPr>
          <p:cNvPr id="144389"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installer will set up a PostgreSQL menu in your start menu.</a:t>
            </a:r>
          </a:p>
          <a:p>
            <a:pPr eaLnBrk="1" hangingPunct="1">
              <a:buFontTx/>
              <a:buChar char="•"/>
            </a:pPr>
            <a:r>
              <a:rPr lang="en-US" smtClean="0"/>
              <a:t>Go to the PostgreSQL menu and run PgAdmin III.  </a:t>
            </a:r>
          </a:p>
          <a:p>
            <a:pPr eaLnBrk="1" hangingPunct="1">
              <a:buFontTx/>
              <a:buChar char="•"/>
            </a:pPr>
            <a:r>
              <a:rPr lang="en-US" smtClean="0">
                <a:cs typeface="Times New Roman" pitchFamily="18" charset="0"/>
              </a:rPr>
              <a:t>Double click on the “PostgreSQL Database Server” tree entry.  You will be prompted for the super user password to connect to the “template1” database. </a:t>
            </a:r>
          </a:p>
          <a:p>
            <a:pPr eaLnBrk="1" hangingPunct="1">
              <a:buFontTx/>
              <a:buChar char="•"/>
            </a:pPr>
            <a:r>
              <a:rPr lang="en-US" smtClean="0">
                <a:cs typeface="Times New Roman" pitchFamily="18" charset="0"/>
              </a:rPr>
              <a:t>Navigate to the “Databases” section of the database tree and open “Edit </a:t>
            </a:r>
            <a:r>
              <a:rPr lang="en-US" smtClean="0">
                <a:cs typeface="Times New Roman" pitchFamily="18" charset="0"/>
                <a:sym typeface="Wingdings" pitchFamily="2" charset="2"/>
              </a:rPr>
              <a:t></a:t>
            </a:r>
            <a:r>
              <a:rPr lang="en-US" smtClean="0">
                <a:cs typeface="Times New Roman" pitchFamily="18" charset="0"/>
              </a:rPr>
              <a:t> New Object </a:t>
            </a:r>
            <a:r>
              <a:rPr lang="en-US" smtClean="0">
                <a:cs typeface="Times New Roman" pitchFamily="18" charset="0"/>
                <a:sym typeface="Wingdings" pitchFamily="2" charset="2"/>
              </a:rPr>
              <a:t></a:t>
            </a:r>
            <a:r>
              <a:rPr lang="en-US" smtClean="0">
                <a:cs typeface="Times New Roman" pitchFamily="18" charset="0"/>
              </a:rPr>
              <a:t> New Database”.  Add a new database named “postgis”, with “postgres” as the owner “template1” as the template and “pg_default” as the tablespace. </a:t>
            </a:r>
          </a:p>
          <a:p>
            <a:pPr eaLnBrk="1" hangingPunct="1">
              <a:buFontTx/>
              <a:buChar char="•"/>
            </a:pPr>
            <a:r>
              <a:rPr lang="en-US" smtClean="0">
                <a:cs typeface="Times New Roman" pitchFamily="18" charset="0"/>
              </a:rPr>
              <a:t>Open up the new “postgis” database tree and navigate to the languages. Check that PL/PgSQL is already installed.  This language is needed for PostGIS. </a:t>
            </a:r>
          </a:p>
          <a:p>
            <a:pPr eaLnBrk="1" hangingPunct="1">
              <a:buFontTx/>
              <a:buChar char="•"/>
            </a:pPr>
            <a:r>
              <a:rPr lang="en-US" smtClean="0">
                <a:cs typeface="Times New Roman" pitchFamily="18" charset="0"/>
              </a:rPr>
              <a:t>Now we are ready to install PostGIS.  Open up the SQL window by clicking the SQL button (the one with the pencil).</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Files\PostgreSQL\8.1\contrib\share\lwpostgis.sql</a:t>
            </a:r>
            <a:endParaRPr lang="en-US" smtClean="0">
              <a:cs typeface="Times New Roman" pitchFamily="18" charset="0"/>
            </a:endParaRPr>
          </a:p>
          <a:p>
            <a:pPr eaLnBrk="1" hangingPunct="1">
              <a:buFontTx/>
              <a:buChar char="•"/>
            </a:pPr>
            <a:r>
              <a:rPr lang="en-US" smtClean="0">
                <a:cs typeface="Times New Roman" pitchFamily="18" charset="0"/>
              </a:rPr>
              <a:t>Press the “Run” button.  (The green triangle.)  The </a:t>
            </a:r>
            <a:r>
              <a:rPr lang="en-US" smtClean="0">
                <a:latin typeface="Courier" charset="0"/>
                <a:cs typeface="Times New Roman" pitchFamily="18" charset="0"/>
              </a:rPr>
              <a:t>postgis.sql</a:t>
            </a:r>
            <a:r>
              <a:rPr lang="en-US" smtClean="0">
                <a:cs typeface="Times New Roman" pitchFamily="18" charset="0"/>
              </a:rPr>
              <a:t> file will execute, loading the PostGIS functions and objects into the “postgis” database.</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Files\PostgreSQL\8.1\contrib\share\spatial_ref_sys.sql</a:t>
            </a:r>
            <a:endParaRPr lang="en-US" smtClean="0">
              <a:cs typeface="Times New Roman" pitchFamily="18" charset="0"/>
            </a:endParaRPr>
          </a:p>
          <a:p>
            <a:pPr eaLnBrk="1" hangingPunct="1">
              <a:buFontTx/>
              <a:buChar char="•"/>
            </a:pPr>
            <a:r>
              <a:rPr lang="en-US" smtClean="0">
                <a:cs typeface="Times New Roman" pitchFamily="18" charset="0"/>
              </a:rPr>
              <a:t>Press the “Run” button again.  The </a:t>
            </a:r>
            <a:r>
              <a:rPr lang="en-US" smtClean="0">
                <a:latin typeface="Courier" charset="0"/>
                <a:cs typeface="Times New Roman" pitchFamily="18" charset="0"/>
              </a:rPr>
              <a:t>spatial_ref_sys.sql</a:t>
            </a:r>
            <a:r>
              <a:rPr lang="en-US" smtClean="0">
                <a:cs typeface="Times New Roman" pitchFamily="18" charset="0"/>
              </a:rPr>
              <a:t> file will execute, loading the EPSG coordinate reference systems into the PostGIS spatial reference table.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p:spPr>
        <p:txBody>
          <a:bodyPr/>
          <a:lstStyle/>
          <a:p>
            <a:r>
              <a:rPr lang="en-US"/>
              <a:t>Introduction to uDig</a:t>
            </a:r>
          </a:p>
        </p:txBody>
      </p:sp>
      <p:sp>
        <p:nvSpPr>
          <p:cNvPr id="145411" name="Rectangle 7"/>
          <p:cNvSpPr>
            <a:spLocks noGrp="1" noChangeArrowheads="1"/>
          </p:cNvSpPr>
          <p:nvPr>
            <p:ph type="sldNum" sz="quarter" idx="5"/>
          </p:nvPr>
        </p:nvSpPr>
        <p:spPr>
          <a:noFill/>
        </p:spPr>
        <p:txBody>
          <a:bodyPr/>
          <a:lstStyle/>
          <a:p>
            <a:fld id="{B75F083F-1300-43BC-BA26-129300C905CC}" type="slidenum">
              <a:rPr lang="en-US"/>
              <a:pPr/>
              <a:t>23</a:t>
            </a:fld>
            <a:r>
              <a:rPr lang="en-US"/>
              <a:t> </a:t>
            </a:r>
          </a:p>
        </p:txBody>
      </p:sp>
      <p:sp>
        <p:nvSpPr>
          <p:cNvPr id="145412" name="Rectangle 2"/>
          <p:cNvSpPr>
            <a:spLocks noGrp="1" noRot="1" noChangeAspect="1" noChangeArrowheads="1" noTextEdit="1"/>
          </p:cNvSpPr>
          <p:nvPr>
            <p:ph type="sldImg"/>
          </p:nvPr>
        </p:nvSpPr>
        <p:spPr>
          <a:xfrm>
            <a:off x="1143000" y="685800"/>
            <a:ext cx="4572000" cy="3429000"/>
          </a:xfrm>
          <a:ln/>
        </p:spPr>
      </p:sp>
      <p:sp>
        <p:nvSpPr>
          <p:cNvPr id="145413"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There are two spatial database functions being used in the example above: Distance() and AsText().  Both functions expect geometry objects as arguments.  The Distance() function calculates the minimum Cartesian distance between two spatial objects.  The AsText() function turns geometry into a simple textual representation, called “Well-Known Text”.</a:t>
            </a:r>
          </a:p>
          <a:p>
            <a:pPr eaLnBrk="1" hangingPunct="1"/>
            <a:endParaRPr lang="en-US" smtClean="0">
              <a:latin typeface="Courier New" pitchFamily="49"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p:spPr>
        <p:txBody>
          <a:bodyPr/>
          <a:lstStyle/>
          <a:p>
            <a:r>
              <a:rPr lang="en-US"/>
              <a:t>Introduction to uDig</a:t>
            </a:r>
          </a:p>
        </p:txBody>
      </p:sp>
      <p:sp>
        <p:nvSpPr>
          <p:cNvPr id="146435" name="Rectangle 7"/>
          <p:cNvSpPr>
            <a:spLocks noGrp="1" noChangeArrowheads="1"/>
          </p:cNvSpPr>
          <p:nvPr>
            <p:ph type="sldNum" sz="quarter" idx="5"/>
          </p:nvPr>
        </p:nvSpPr>
        <p:spPr>
          <a:noFill/>
        </p:spPr>
        <p:txBody>
          <a:bodyPr/>
          <a:lstStyle/>
          <a:p>
            <a:fld id="{B6CC7627-7C55-4D55-9DD5-0624CF64E1DF}" type="slidenum">
              <a:rPr lang="en-US"/>
              <a:pPr/>
              <a:t>24</a:t>
            </a:fld>
            <a:r>
              <a:rPr lang="en-US"/>
              <a:t> </a:t>
            </a:r>
          </a:p>
        </p:txBody>
      </p:sp>
      <p:sp>
        <p:nvSpPr>
          <p:cNvPr id="146436" name="Rectangle 2"/>
          <p:cNvSpPr>
            <a:spLocks noGrp="1" noRot="1" noChangeAspect="1" noChangeArrowheads="1" noTextEdit="1"/>
          </p:cNvSpPr>
          <p:nvPr>
            <p:ph type="sldImg"/>
          </p:nvPr>
        </p:nvSpPr>
        <p:spPr>
          <a:xfrm>
            <a:off x="1143000" y="685800"/>
            <a:ext cx="4572000" cy="3429000"/>
          </a:xfrm>
          <a:ln/>
        </p:spPr>
      </p:sp>
      <p:sp>
        <p:nvSpPr>
          <p:cNvPr id="146437"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There are two spatial database functions being used in the example above: Distance() and AsText().  Both functions expect geometry objects as arguments.  The Distance() function calculates the minimum Cartesian distance between two spatial objects.  The AsText() function turns geometry into a simple textual representation, called “Well-Known Text”.</a:t>
            </a:r>
          </a:p>
          <a:p>
            <a:pPr eaLnBrk="1" hangingPunct="1"/>
            <a:endParaRPr lang="en-US" smtClean="0">
              <a:latin typeface="Courier New" pitchFamily="49"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n-US"/>
              <a:t>Introduction to uDig</a:t>
            </a:r>
          </a:p>
        </p:txBody>
      </p:sp>
      <p:sp>
        <p:nvSpPr>
          <p:cNvPr id="147459" name="Rectangle 7"/>
          <p:cNvSpPr>
            <a:spLocks noGrp="1" noChangeArrowheads="1"/>
          </p:cNvSpPr>
          <p:nvPr>
            <p:ph type="sldNum" sz="quarter" idx="5"/>
          </p:nvPr>
        </p:nvSpPr>
        <p:spPr>
          <a:noFill/>
        </p:spPr>
        <p:txBody>
          <a:bodyPr/>
          <a:lstStyle/>
          <a:p>
            <a:fld id="{4142AEAD-480C-4E75-80B9-8656CB70F20F}" type="slidenum">
              <a:rPr lang="en-US"/>
              <a:pPr/>
              <a:t>27</a:t>
            </a:fld>
            <a:r>
              <a:rPr lang="en-US"/>
              <a:t> </a:t>
            </a:r>
          </a:p>
        </p:txBody>
      </p:sp>
      <p:sp>
        <p:nvSpPr>
          <p:cNvPr id="147460" name="Rectangle 2"/>
          <p:cNvSpPr>
            <a:spLocks noGrp="1" noRot="1" noChangeAspect="1" noChangeArrowheads="1" noTextEdit="1"/>
          </p:cNvSpPr>
          <p:nvPr>
            <p:ph type="sldImg"/>
          </p:nvPr>
        </p:nvSpPr>
        <p:spPr>
          <a:xfrm>
            <a:off x="1143000" y="685800"/>
            <a:ext cx="4572000" cy="3429000"/>
          </a:xfrm>
          <a:ln/>
        </p:spPr>
      </p:sp>
      <p:sp>
        <p:nvSpPr>
          <p:cNvPr id="14746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p:spPr>
        <p:txBody>
          <a:bodyPr/>
          <a:lstStyle/>
          <a:p>
            <a:r>
              <a:rPr lang="en-US"/>
              <a:t>Introduction to uDig</a:t>
            </a:r>
          </a:p>
        </p:txBody>
      </p:sp>
      <p:sp>
        <p:nvSpPr>
          <p:cNvPr id="149507" name="Rectangle 7"/>
          <p:cNvSpPr>
            <a:spLocks noGrp="1" noChangeArrowheads="1"/>
          </p:cNvSpPr>
          <p:nvPr>
            <p:ph type="sldNum" sz="quarter" idx="5"/>
          </p:nvPr>
        </p:nvSpPr>
        <p:spPr>
          <a:noFill/>
        </p:spPr>
        <p:txBody>
          <a:bodyPr/>
          <a:lstStyle/>
          <a:p>
            <a:fld id="{11B161EF-E515-42E9-96EB-D807BA5BF749}" type="slidenum">
              <a:rPr lang="en-US"/>
              <a:pPr/>
              <a:t>28</a:t>
            </a:fld>
            <a:r>
              <a:rPr lang="en-US"/>
              <a:t> </a:t>
            </a:r>
          </a:p>
        </p:txBody>
      </p:sp>
      <p:sp>
        <p:nvSpPr>
          <p:cNvPr id="149508" name="Rectangle 2"/>
          <p:cNvSpPr>
            <a:spLocks noGrp="1" noRot="1" noChangeAspect="1" noChangeArrowheads="1" noTextEdit="1"/>
          </p:cNvSpPr>
          <p:nvPr>
            <p:ph type="sldImg"/>
          </p:nvPr>
        </p:nvSpPr>
        <p:spPr>
          <a:xfrm>
            <a:off x="1143000" y="685800"/>
            <a:ext cx="4572000" cy="3429000"/>
          </a:xfrm>
          <a:ln/>
        </p:spPr>
      </p:sp>
      <p:sp>
        <p:nvSpPr>
          <p:cNvPr id="149509"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Now we will load our example data (</a:t>
            </a:r>
            <a:r>
              <a:rPr lang="en-US" b="1" smtClean="0">
                <a:cs typeface="Times New Roman" pitchFamily="18" charset="0"/>
              </a:rPr>
              <a:t>C:\workshop\data</a:t>
            </a:r>
            <a:r>
              <a:rPr lang="en-US" smtClean="0">
                <a:cs typeface="Times New Roman" pitchFamily="18" charset="0"/>
              </a:rPr>
              <a:t>) into the database.</a:t>
            </a:r>
          </a:p>
          <a:p>
            <a:pPr eaLnBrk="1" hangingPunct="1"/>
            <a:r>
              <a:rPr lang="en-US" smtClean="0">
                <a:cs typeface="Times New Roman" pitchFamily="18" charset="0"/>
              </a:rPr>
              <a:t>The sample data is in Shape files, so we will need to convert it into a loadable format using the </a:t>
            </a:r>
            <a:r>
              <a:rPr lang="en-US" smtClean="0">
                <a:latin typeface="Courier New" pitchFamily="49" charset="0"/>
                <a:cs typeface="Courier New" pitchFamily="49" charset="0"/>
              </a:rPr>
              <a:t>shp2pgsql</a:t>
            </a:r>
            <a:r>
              <a:rPr lang="en-US" smtClean="0">
                <a:cs typeface="Times New Roman" pitchFamily="18" charset="0"/>
              </a:rPr>
              <a:t> tool and then load it into the database.</a:t>
            </a:r>
          </a:p>
          <a:p>
            <a:pPr eaLnBrk="1" hangingPunct="1"/>
            <a:endParaRPr lang="en-US" smtClean="0">
              <a:cs typeface="Times New Roman" pitchFamily="18" charset="0"/>
            </a:endParaRPr>
          </a:p>
          <a:p>
            <a:pPr eaLnBrk="1" hangingPunct="1">
              <a:buFontTx/>
              <a:buChar char="•"/>
            </a:pPr>
            <a:r>
              <a:rPr lang="en-US" smtClean="0">
                <a:cs typeface="Times New Roman" pitchFamily="18" charset="0"/>
              </a:rPr>
              <a:t>Run the pg_setenv.bat file first, to add the PostgreSQL install data to your path, so you can easily use the shp2pgsql tool.</a:t>
            </a:r>
          </a:p>
          <a:p>
            <a:pPr eaLnBrk="1" hangingPunct="1"/>
            <a:r>
              <a:rPr lang="en-US" smtClean="0">
                <a:cs typeface="Times New Roman" pitchFamily="18" charset="0"/>
              </a:rPr>
              <a:t>Our data is in projected coordinates, the projection is “BC Albers” and is stored in the SPATIAL_REF_SYS table as SRID 3005.  When we create the loadable format, we will specify the SRID on the command line, so that the data is correctly referenced to a coordinate system. This will be important later when we try the coordinate re-projection functionality.</a:t>
            </a:r>
          </a:p>
          <a:p>
            <a:pPr eaLnBrk="1" hangingPunct="1"/>
            <a:r>
              <a:rPr lang="en-US" smtClean="0">
                <a:cs typeface="Times New Roman" pitchFamily="18" charset="0"/>
              </a:rPr>
              <a:t>We may either create the load format as a file, then load the file with </a:t>
            </a:r>
            <a:r>
              <a:rPr lang="en-US" smtClean="0">
                <a:latin typeface="Courier New" pitchFamily="49" charset="0"/>
                <a:cs typeface="Courier New" pitchFamily="49" charset="0"/>
              </a:rPr>
              <a:t>psql</a:t>
            </a:r>
            <a:r>
              <a:rPr lang="en-US" smtClean="0">
                <a:cs typeface="Times New Roman" pitchFamily="18" charset="0"/>
              </a:rPr>
              <a:t>, or pipe the results of </a:t>
            </a:r>
            <a:r>
              <a:rPr lang="en-US" smtClean="0">
                <a:latin typeface="Courier New" pitchFamily="49" charset="0"/>
                <a:cs typeface="Courier New" pitchFamily="49" charset="0"/>
              </a:rPr>
              <a:t>shp2pgsql</a:t>
            </a:r>
            <a:r>
              <a:rPr lang="en-US" smtClean="0">
                <a:cs typeface="Times New Roman" pitchFamily="18" charset="0"/>
              </a:rPr>
              <a:t> directly into the </a:t>
            </a:r>
            <a:r>
              <a:rPr lang="en-US" smtClean="0">
                <a:latin typeface="Courier New" pitchFamily="49" charset="0"/>
                <a:cs typeface="Courier New" pitchFamily="49" charset="0"/>
              </a:rPr>
              <a:t>psql </a:t>
            </a:r>
            <a:r>
              <a:rPr lang="en-US" smtClean="0">
                <a:cs typeface="Times New Roman" pitchFamily="18" charset="0"/>
              </a:rPr>
              <a:t>terminal monitor.  We will use the first option for the bc_pubs data, and then bulk load the remaining data.</a:t>
            </a:r>
          </a:p>
          <a:p>
            <a:pPr eaLnBrk="1" hangingPunct="1">
              <a:buFontTx/>
              <a:buChar char="•"/>
            </a:pPr>
            <a:endParaRPr lang="en-US" smtClean="0">
              <a:latin typeface="Courier New" pitchFamily="49" charset="0"/>
              <a:cs typeface="Courier New" pitchFamily="49" charset="0"/>
            </a:endParaRPr>
          </a:p>
          <a:p>
            <a:pPr eaLnBrk="1" hangingPunct="1">
              <a:buFontTx/>
              <a:buChar char="•"/>
            </a:pPr>
            <a:r>
              <a:rPr lang="en-US" smtClean="0">
                <a:latin typeface="Courier New" pitchFamily="49" charset="0"/>
                <a:cs typeface="Courier New" pitchFamily="49" charset="0"/>
              </a:rPr>
              <a:t>pg_setenv.bat</a:t>
            </a:r>
          </a:p>
          <a:p>
            <a:pPr eaLnBrk="1" hangingPunct="1">
              <a:buFontTx/>
              <a:buChar char="•"/>
            </a:pPr>
            <a:r>
              <a:rPr lang="en-US" smtClean="0">
                <a:latin typeface="Courier New" pitchFamily="49" charset="0"/>
                <a:cs typeface="Courier New" pitchFamily="49" charset="0"/>
              </a:rPr>
              <a:t>shp2pgsql -s 3005 bc_pubs.shp bc_pubs &gt; bc_pubs.sql</a:t>
            </a:r>
          </a:p>
          <a:p>
            <a:pPr eaLnBrk="1" hangingPunct="1">
              <a:buFontTx/>
              <a:buChar char="•"/>
            </a:pPr>
            <a:r>
              <a:rPr lang="en-US" smtClean="0">
                <a:latin typeface="Courier New" pitchFamily="49" charset="0"/>
                <a:cs typeface="Courier New" pitchFamily="49" charset="0"/>
              </a:rPr>
              <a:t>pg_shpsql.bat</a:t>
            </a:r>
          </a:p>
          <a:p>
            <a:pPr eaLnBrk="1" hangingPunct="1">
              <a:buFontTx/>
              <a:buChar char="•"/>
            </a:pPr>
            <a:r>
              <a:rPr lang="en-US" smtClean="0">
                <a:cs typeface="Times New Roman" pitchFamily="18" charset="0"/>
              </a:rPr>
              <a:t>psql –U postgres –f bc_data.sql</a:t>
            </a:r>
            <a:r>
              <a:rPr lang="en-US" smtClean="0"/>
              <a:t> –d postgis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p:spPr>
        <p:txBody>
          <a:bodyPr/>
          <a:lstStyle/>
          <a:p>
            <a:r>
              <a:rPr lang="en-US"/>
              <a:t>Introduction to uDig</a:t>
            </a:r>
          </a:p>
        </p:txBody>
      </p:sp>
      <p:sp>
        <p:nvSpPr>
          <p:cNvPr id="152579" name="Rectangle 7"/>
          <p:cNvSpPr>
            <a:spLocks noGrp="1" noChangeArrowheads="1"/>
          </p:cNvSpPr>
          <p:nvPr>
            <p:ph type="sldNum" sz="quarter" idx="5"/>
          </p:nvPr>
        </p:nvSpPr>
        <p:spPr>
          <a:noFill/>
        </p:spPr>
        <p:txBody>
          <a:bodyPr/>
          <a:lstStyle/>
          <a:p>
            <a:fld id="{B3480278-02C7-46D8-B100-3C2E94D6B94B}" type="slidenum">
              <a:rPr lang="en-US"/>
              <a:pPr/>
              <a:t>29</a:t>
            </a:fld>
            <a:r>
              <a:rPr lang="en-US"/>
              <a:t> </a:t>
            </a:r>
          </a:p>
        </p:txBody>
      </p:sp>
      <p:sp>
        <p:nvSpPr>
          <p:cNvPr id="152580" name="Rectangle 2"/>
          <p:cNvSpPr>
            <a:spLocks noGrp="1" noRot="1" noChangeAspect="1" noChangeArrowheads="1" noTextEdit="1"/>
          </p:cNvSpPr>
          <p:nvPr>
            <p:ph type="sldImg"/>
          </p:nvPr>
        </p:nvSpPr>
        <p:spPr>
          <a:xfrm>
            <a:off x="1143000" y="685800"/>
            <a:ext cx="4572000" cy="3429000"/>
          </a:xfrm>
          <a:ln/>
        </p:spPr>
      </p:sp>
      <p:sp>
        <p:nvSpPr>
          <p:cNvPr id="152581"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Now we will load our example data (</a:t>
            </a:r>
            <a:r>
              <a:rPr lang="en-US" b="1" smtClean="0">
                <a:cs typeface="Times New Roman" pitchFamily="18" charset="0"/>
              </a:rPr>
              <a:t>C:\workshop\data</a:t>
            </a:r>
            <a:r>
              <a:rPr lang="en-US" smtClean="0">
                <a:cs typeface="Times New Roman" pitchFamily="18" charset="0"/>
              </a:rPr>
              <a:t>) into the database.</a:t>
            </a:r>
          </a:p>
          <a:p>
            <a:pPr eaLnBrk="1" hangingPunct="1"/>
            <a:r>
              <a:rPr lang="en-US" smtClean="0">
                <a:cs typeface="Times New Roman" pitchFamily="18" charset="0"/>
              </a:rPr>
              <a:t>The sample data is in Shape files, so we will need to convert it into a loadable format using the </a:t>
            </a:r>
            <a:r>
              <a:rPr lang="en-US" smtClean="0">
                <a:latin typeface="Courier New" pitchFamily="49" charset="0"/>
                <a:cs typeface="Courier New" pitchFamily="49" charset="0"/>
              </a:rPr>
              <a:t>shp2pgsql</a:t>
            </a:r>
            <a:r>
              <a:rPr lang="en-US" smtClean="0">
                <a:cs typeface="Times New Roman" pitchFamily="18" charset="0"/>
              </a:rPr>
              <a:t> tool and then load it into the database.</a:t>
            </a:r>
          </a:p>
          <a:p>
            <a:pPr eaLnBrk="1" hangingPunct="1"/>
            <a:endParaRPr lang="en-US" smtClean="0">
              <a:cs typeface="Times New Roman" pitchFamily="18" charset="0"/>
            </a:endParaRPr>
          </a:p>
          <a:p>
            <a:pPr eaLnBrk="1" hangingPunct="1">
              <a:buFontTx/>
              <a:buChar char="•"/>
            </a:pPr>
            <a:r>
              <a:rPr lang="en-US" smtClean="0">
                <a:cs typeface="Times New Roman" pitchFamily="18" charset="0"/>
              </a:rPr>
              <a:t>Run the pg_setenv.bat file first, to add the PostgreSQL install data to your path, so you can easily use the shp2pgsql tool.</a:t>
            </a:r>
          </a:p>
          <a:p>
            <a:pPr eaLnBrk="1" hangingPunct="1"/>
            <a:r>
              <a:rPr lang="en-US" smtClean="0">
                <a:cs typeface="Times New Roman" pitchFamily="18" charset="0"/>
              </a:rPr>
              <a:t>Our data is in projected coordinates, the projection is “BC Albers” and is stored in the SPATIAL_REF_SYS table as SRID 3005.  When we create the loadable format, we will specify the SRID on the command line, so that the data is correctly referenced to a coordinate system. This will be important later when we try the coordinate re-projection functionality.</a:t>
            </a:r>
          </a:p>
          <a:p>
            <a:pPr eaLnBrk="1" hangingPunct="1"/>
            <a:r>
              <a:rPr lang="en-US" smtClean="0">
                <a:cs typeface="Times New Roman" pitchFamily="18" charset="0"/>
              </a:rPr>
              <a:t>We may either create the load format as a file, then load the file with </a:t>
            </a:r>
            <a:r>
              <a:rPr lang="en-US" smtClean="0">
                <a:latin typeface="Courier New" pitchFamily="49" charset="0"/>
                <a:cs typeface="Courier New" pitchFamily="49" charset="0"/>
              </a:rPr>
              <a:t>psql</a:t>
            </a:r>
            <a:r>
              <a:rPr lang="en-US" smtClean="0">
                <a:cs typeface="Times New Roman" pitchFamily="18" charset="0"/>
              </a:rPr>
              <a:t>, or pipe the results of </a:t>
            </a:r>
            <a:r>
              <a:rPr lang="en-US" smtClean="0">
                <a:latin typeface="Courier New" pitchFamily="49" charset="0"/>
                <a:cs typeface="Courier New" pitchFamily="49" charset="0"/>
              </a:rPr>
              <a:t>shp2pgsql</a:t>
            </a:r>
            <a:r>
              <a:rPr lang="en-US" smtClean="0">
                <a:cs typeface="Times New Roman" pitchFamily="18" charset="0"/>
              </a:rPr>
              <a:t> directly into the </a:t>
            </a:r>
            <a:r>
              <a:rPr lang="en-US" smtClean="0">
                <a:latin typeface="Courier New" pitchFamily="49" charset="0"/>
                <a:cs typeface="Courier New" pitchFamily="49" charset="0"/>
              </a:rPr>
              <a:t>psql </a:t>
            </a:r>
            <a:r>
              <a:rPr lang="en-US" smtClean="0">
                <a:cs typeface="Times New Roman" pitchFamily="18" charset="0"/>
              </a:rPr>
              <a:t>terminal monitor.  We will use the first option for the bc_pubs data, and then bulk load the remaining data.</a:t>
            </a:r>
          </a:p>
          <a:p>
            <a:pPr eaLnBrk="1" hangingPunct="1">
              <a:buFontTx/>
              <a:buChar char="•"/>
            </a:pPr>
            <a:endParaRPr lang="en-US" smtClean="0">
              <a:latin typeface="Courier New" pitchFamily="49" charset="0"/>
              <a:cs typeface="Courier New" pitchFamily="49" charset="0"/>
            </a:endParaRPr>
          </a:p>
          <a:p>
            <a:pPr eaLnBrk="1" hangingPunct="1">
              <a:buFontTx/>
              <a:buChar char="•"/>
            </a:pPr>
            <a:r>
              <a:rPr lang="en-US" smtClean="0">
                <a:latin typeface="Courier New" pitchFamily="49" charset="0"/>
                <a:cs typeface="Courier New" pitchFamily="49" charset="0"/>
              </a:rPr>
              <a:t>pg_setenv.bat</a:t>
            </a:r>
          </a:p>
          <a:p>
            <a:pPr eaLnBrk="1" hangingPunct="1">
              <a:buFontTx/>
              <a:buChar char="•"/>
            </a:pPr>
            <a:r>
              <a:rPr lang="en-US" smtClean="0">
                <a:latin typeface="Courier New" pitchFamily="49" charset="0"/>
                <a:cs typeface="Courier New" pitchFamily="49" charset="0"/>
              </a:rPr>
              <a:t>shp2pgsql -s 3005 bc_pubs.shp bc_pubs &gt; bc_pubs.sql</a:t>
            </a:r>
          </a:p>
          <a:p>
            <a:pPr eaLnBrk="1" hangingPunct="1">
              <a:buFontTx/>
              <a:buChar char="•"/>
            </a:pPr>
            <a:r>
              <a:rPr lang="en-US" smtClean="0">
                <a:latin typeface="Courier New" pitchFamily="49" charset="0"/>
                <a:cs typeface="Courier New" pitchFamily="49" charset="0"/>
              </a:rPr>
              <a:t>pg_shpsql.bat</a:t>
            </a:r>
          </a:p>
          <a:p>
            <a:pPr eaLnBrk="1" hangingPunct="1">
              <a:buFontTx/>
              <a:buChar char="•"/>
            </a:pPr>
            <a:r>
              <a:rPr lang="en-US" smtClean="0">
                <a:cs typeface="Times New Roman" pitchFamily="18" charset="0"/>
              </a:rPr>
              <a:t>psql –U postgres –f bc_data.sql</a:t>
            </a:r>
            <a:r>
              <a:rPr lang="en-US" smtClean="0"/>
              <a:t> –d postgis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p:spPr>
        <p:txBody>
          <a:bodyPr/>
          <a:lstStyle/>
          <a:p>
            <a:r>
              <a:rPr lang="en-US"/>
              <a:t>Introduction to uDig</a:t>
            </a:r>
          </a:p>
        </p:txBody>
      </p:sp>
      <p:sp>
        <p:nvSpPr>
          <p:cNvPr id="153603" name="Rectangle 7"/>
          <p:cNvSpPr>
            <a:spLocks noGrp="1" noChangeArrowheads="1"/>
          </p:cNvSpPr>
          <p:nvPr>
            <p:ph type="sldNum" sz="quarter" idx="5"/>
          </p:nvPr>
        </p:nvSpPr>
        <p:spPr>
          <a:noFill/>
        </p:spPr>
        <p:txBody>
          <a:bodyPr/>
          <a:lstStyle/>
          <a:p>
            <a:fld id="{A1E9C764-EFAD-41E7-9E07-B9694C9F3557}" type="slidenum">
              <a:rPr lang="en-US"/>
              <a:pPr/>
              <a:t>30</a:t>
            </a:fld>
            <a:r>
              <a:rPr lang="en-US"/>
              <a:t> </a:t>
            </a:r>
          </a:p>
        </p:txBody>
      </p:sp>
      <p:sp>
        <p:nvSpPr>
          <p:cNvPr id="153604" name="Rectangle 2"/>
          <p:cNvSpPr>
            <a:spLocks noGrp="1" noRot="1" noChangeAspect="1" noChangeArrowheads="1" noTextEdit="1"/>
          </p:cNvSpPr>
          <p:nvPr>
            <p:ph type="sldImg"/>
          </p:nvPr>
        </p:nvSpPr>
        <p:spPr>
          <a:xfrm>
            <a:off x="1143000" y="685800"/>
            <a:ext cx="4572000" cy="3429000"/>
          </a:xfrm>
          <a:ln/>
        </p:spPr>
      </p:sp>
      <p:sp>
        <p:nvSpPr>
          <p:cNvPr id="153605"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Now we will load our example data (</a:t>
            </a:r>
            <a:r>
              <a:rPr lang="en-US" b="1" smtClean="0">
                <a:cs typeface="Times New Roman" pitchFamily="18" charset="0"/>
              </a:rPr>
              <a:t>C:\workshop\data</a:t>
            </a:r>
            <a:r>
              <a:rPr lang="en-US" smtClean="0">
                <a:cs typeface="Times New Roman" pitchFamily="18" charset="0"/>
              </a:rPr>
              <a:t>) into the database.</a:t>
            </a:r>
          </a:p>
          <a:p>
            <a:pPr eaLnBrk="1" hangingPunct="1"/>
            <a:r>
              <a:rPr lang="en-US" smtClean="0">
                <a:cs typeface="Times New Roman" pitchFamily="18" charset="0"/>
              </a:rPr>
              <a:t>The sample data is in Shape files, so we will need to convert it into a loadable format using the </a:t>
            </a:r>
            <a:r>
              <a:rPr lang="en-US" smtClean="0">
                <a:latin typeface="Courier New" pitchFamily="49" charset="0"/>
                <a:cs typeface="Courier New" pitchFamily="49" charset="0"/>
              </a:rPr>
              <a:t>shp2pgsql</a:t>
            </a:r>
            <a:r>
              <a:rPr lang="en-US" smtClean="0">
                <a:cs typeface="Times New Roman" pitchFamily="18" charset="0"/>
              </a:rPr>
              <a:t> tool and then load it into the database.</a:t>
            </a:r>
          </a:p>
          <a:p>
            <a:pPr eaLnBrk="1" hangingPunct="1"/>
            <a:endParaRPr lang="en-US" smtClean="0">
              <a:cs typeface="Times New Roman" pitchFamily="18" charset="0"/>
            </a:endParaRPr>
          </a:p>
          <a:p>
            <a:pPr eaLnBrk="1" hangingPunct="1">
              <a:buFontTx/>
              <a:buChar char="•"/>
            </a:pPr>
            <a:r>
              <a:rPr lang="en-US" smtClean="0">
                <a:cs typeface="Times New Roman" pitchFamily="18" charset="0"/>
              </a:rPr>
              <a:t>Run the pg_setenv.bat file first, to add the PostgreSQL install data to your path, so you can easily use the shp2pgsql tool.</a:t>
            </a:r>
          </a:p>
          <a:p>
            <a:pPr eaLnBrk="1" hangingPunct="1"/>
            <a:r>
              <a:rPr lang="en-US" smtClean="0">
                <a:cs typeface="Times New Roman" pitchFamily="18" charset="0"/>
              </a:rPr>
              <a:t>Our data is in projected coordinates, the projection is “BC Albers” and is stored in the SPATIAL_REF_SYS table as SRID 3005.  When we create the loadable format, we will specify the SRID on the command line, so that the data is correctly referenced to a coordinate system. This will be important later when we try the coordinate re-projection functionality.</a:t>
            </a:r>
          </a:p>
          <a:p>
            <a:pPr eaLnBrk="1" hangingPunct="1"/>
            <a:r>
              <a:rPr lang="en-US" smtClean="0">
                <a:cs typeface="Times New Roman" pitchFamily="18" charset="0"/>
              </a:rPr>
              <a:t>We may either create the load format as a file, then load the file with </a:t>
            </a:r>
            <a:r>
              <a:rPr lang="en-US" smtClean="0">
                <a:latin typeface="Courier New" pitchFamily="49" charset="0"/>
                <a:cs typeface="Courier New" pitchFamily="49" charset="0"/>
              </a:rPr>
              <a:t>psql</a:t>
            </a:r>
            <a:r>
              <a:rPr lang="en-US" smtClean="0">
                <a:cs typeface="Times New Roman" pitchFamily="18" charset="0"/>
              </a:rPr>
              <a:t>, or pipe the results of </a:t>
            </a:r>
            <a:r>
              <a:rPr lang="en-US" smtClean="0">
                <a:latin typeface="Courier New" pitchFamily="49" charset="0"/>
                <a:cs typeface="Courier New" pitchFamily="49" charset="0"/>
              </a:rPr>
              <a:t>shp2pgsql</a:t>
            </a:r>
            <a:r>
              <a:rPr lang="en-US" smtClean="0">
                <a:cs typeface="Times New Roman" pitchFamily="18" charset="0"/>
              </a:rPr>
              <a:t> directly into the </a:t>
            </a:r>
            <a:r>
              <a:rPr lang="en-US" smtClean="0">
                <a:latin typeface="Courier New" pitchFamily="49" charset="0"/>
                <a:cs typeface="Courier New" pitchFamily="49" charset="0"/>
              </a:rPr>
              <a:t>psql </a:t>
            </a:r>
            <a:r>
              <a:rPr lang="en-US" smtClean="0">
                <a:cs typeface="Times New Roman" pitchFamily="18" charset="0"/>
              </a:rPr>
              <a:t>terminal monitor.  We will use the first option for the bc_pubs data, and then bulk load the remaining data.</a:t>
            </a:r>
          </a:p>
          <a:p>
            <a:pPr eaLnBrk="1" hangingPunct="1">
              <a:buFontTx/>
              <a:buChar char="•"/>
            </a:pPr>
            <a:endParaRPr lang="en-US" smtClean="0">
              <a:latin typeface="Courier New" pitchFamily="49" charset="0"/>
              <a:cs typeface="Courier New" pitchFamily="49" charset="0"/>
            </a:endParaRPr>
          </a:p>
          <a:p>
            <a:pPr eaLnBrk="1" hangingPunct="1">
              <a:buFontTx/>
              <a:buChar char="•"/>
            </a:pPr>
            <a:r>
              <a:rPr lang="en-US" smtClean="0">
                <a:latin typeface="Courier New" pitchFamily="49" charset="0"/>
                <a:cs typeface="Courier New" pitchFamily="49" charset="0"/>
              </a:rPr>
              <a:t>pg_setenv.bat</a:t>
            </a:r>
          </a:p>
          <a:p>
            <a:pPr eaLnBrk="1" hangingPunct="1">
              <a:buFontTx/>
              <a:buChar char="•"/>
            </a:pPr>
            <a:r>
              <a:rPr lang="en-US" smtClean="0">
                <a:latin typeface="Courier New" pitchFamily="49" charset="0"/>
                <a:cs typeface="Courier New" pitchFamily="49" charset="0"/>
              </a:rPr>
              <a:t>shp2pgsql -s 3005 bc_pubs.shp bc_pubs &gt; bc_pubs.sql</a:t>
            </a:r>
          </a:p>
          <a:p>
            <a:pPr eaLnBrk="1" hangingPunct="1">
              <a:buFontTx/>
              <a:buChar char="•"/>
            </a:pPr>
            <a:r>
              <a:rPr lang="en-US" smtClean="0">
                <a:latin typeface="Courier New" pitchFamily="49" charset="0"/>
                <a:cs typeface="Courier New" pitchFamily="49" charset="0"/>
              </a:rPr>
              <a:t>pg_shpsql.bat</a:t>
            </a:r>
          </a:p>
          <a:p>
            <a:pPr eaLnBrk="1" hangingPunct="1">
              <a:buFontTx/>
              <a:buChar char="•"/>
            </a:pPr>
            <a:r>
              <a:rPr lang="en-US" smtClean="0">
                <a:cs typeface="Times New Roman" pitchFamily="18" charset="0"/>
              </a:rPr>
              <a:t>psql –U postgres –f bc_data.sql</a:t>
            </a:r>
            <a:r>
              <a:rPr lang="en-US" smtClean="0"/>
              <a:t> –d postgis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p>
            <a:r>
              <a:rPr lang="en-US"/>
              <a:t>Introduction to uDig</a:t>
            </a:r>
          </a:p>
        </p:txBody>
      </p:sp>
      <p:sp>
        <p:nvSpPr>
          <p:cNvPr id="161795" name="Rectangle 7"/>
          <p:cNvSpPr>
            <a:spLocks noGrp="1" noChangeArrowheads="1"/>
          </p:cNvSpPr>
          <p:nvPr>
            <p:ph type="sldNum" sz="quarter" idx="5"/>
          </p:nvPr>
        </p:nvSpPr>
        <p:spPr>
          <a:noFill/>
        </p:spPr>
        <p:txBody>
          <a:bodyPr/>
          <a:lstStyle/>
          <a:p>
            <a:fld id="{3B1D407A-260B-45B5-A66E-BB75B126B32D}" type="slidenum">
              <a:rPr lang="en-US"/>
              <a:pPr/>
              <a:t>37</a:t>
            </a:fld>
            <a:r>
              <a:rPr lang="en-US"/>
              <a:t> </a:t>
            </a:r>
          </a:p>
        </p:txBody>
      </p:sp>
      <p:sp>
        <p:nvSpPr>
          <p:cNvPr id="161796" name="Rectangle 2"/>
          <p:cNvSpPr>
            <a:spLocks noGrp="1" noRot="1" noChangeAspect="1" noChangeArrowheads="1" noTextEdit="1"/>
          </p:cNvSpPr>
          <p:nvPr>
            <p:ph type="sldImg"/>
          </p:nvPr>
        </p:nvSpPr>
        <p:spPr>
          <a:xfrm>
            <a:off x="1143000" y="685800"/>
            <a:ext cx="4572000" cy="3429000"/>
          </a:xfrm>
          <a:ln/>
        </p:spPr>
      </p:sp>
      <p:sp>
        <p:nvSpPr>
          <p:cNvPr id="161797" name="Rectangle 3"/>
          <p:cNvSpPr>
            <a:spLocks noGrp="1" noChangeArrowheads="1"/>
          </p:cNvSpPr>
          <p:nvPr>
            <p:ph type="body" idx="1"/>
          </p:nvPr>
        </p:nvSpPr>
        <p:spPr>
          <a:xfrm>
            <a:off x="914400" y="4343400"/>
            <a:ext cx="5029200" cy="4114800"/>
          </a:xfrm>
          <a:noFill/>
          <a:ln/>
        </p:spPr>
        <p:txBody>
          <a:bodyPr/>
          <a:lstStyle/>
          <a:p>
            <a:pPr eaLnBrk="1" hangingPunct="1"/>
            <a:r>
              <a:rPr lang="en-US" smtClean="0"/>
              <a:t>B-Tree indices are used on data that can be sorted along a single axis using a straightforward greater-than/less-than/equal comparison.  This doesn’t lend itself to GIS data, as it must be sorted along two or more axes.</a:t>
            </a:r>
          </a:p>
          <a:p>
            <a:pPr eaLnBrk="1" hangingPunct="1"/>
            <a:endParaRPr lang="en-US" smtClean="0"/>
          </a:p>
          <a:p>
            <a:pPr eaLnBrk="1" hangingPunct="1"/>
            <a:r>
              <a:rPr lang="en-US" smtClean="0"/>
              <a:t>R-Tree indices break data recursively into rectangles.  This allows efficient searching of multidimensional data, and as such is used by so spatial databases.</a:t>
            </a:r>
          </a:p>
          <a:p>
            <a:pPr eaLnBrk="1" hangingPunct="1"/>
            <a:endParaRPr lang="en-US" smtClean="0"/>
          </a:p>
          <a:p>
            <a:pPr eaLnBrk="1" hangingPunct="1"/>
            <a:r>
              <a:rPr lang="en-US" smtClean="0"/>
              <a:t>GiST indices break data into “things to one side”, “things that overlap” and “things contained within,” making GiST indexing very flexible.  PostGIS uses an R-Tree indexing scheme built on top of the GiST framework.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p>
            <a:r>
              <a:rPr lang="en-US"/>
              <a:t>Introduction to uDig</a:t>
            </a:r>
          </a:p>
        </p:txBody>
      </p:sp>
      <p:sp>
        <p:nvSpPr>
          <p:cNvPr id="134147" name="Rectangle 7"/>
          <p:cNvSpPr>
            <a:spLocks noGrp="1" noChangeArrowheads="1"/>
          </p:cNvSpPr>
          <p:nvPr>
            <p:ph type="sldNum" sz="quarter" idx="5"/>
          </p:nvPr>
        </p:nvSpPr>
        <p:spPr>
          <a:noFill/>
        </p:spPr>
        <p:txBody>
          <a:bodyPr/>
          <a:lstStyle/>
          <a:p>
            <a:fld id="{50A5D970-9697-4A4F-BBC3-0CE1E44724B7}" type="slidenum">
              <a:rPr lang="en-US"/>
              <a:pPr/>
              <a:t>5</a:t>
            </a:fld>
            <a:r>
              <a:rPr lang="en-US"/>
              <a:t> </a:t>
            </a:r>
          </a:p>
        </p:txBody>
      </p:sp>
      <p:sp>
        <p:nvSpPr>
          <p:cNvPr id="134148" name="Rectangle 2"/>
          <p:cNvSpPr>
            <a:spLocks noGrp="1" noRot="1" noChangeAspect="1" noChangeArrowheads="1" noTextEdit="1"/>
          </p:cNvSpPr>
          <p:nvPr>
            <p:ph type="sldImg"/>
          </p:nvPr>
        </p:nvSpPr>
        <p:spPr>
          <a:xfrm>
            <a:off x="1143000" y="685800"/>
            <a:ext cx="4572000" cy="3429000"/>
          </a:xfrm>
          <a:ln/>
        </p:spPr>
      </p:sp>
      <p:sp>
        <p:nvSpPr>
          <p:cNvPr id="134149"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The popularity of PostGIS continues to grow every year! While there is no such thing as "sales figures" for an open source project, there are at least statistics about web site use, code downloads, and so on. Here are the current numbers! </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p:spPr>
        <p:txBody>
          <a:bodyPr/>
          <a:lstStyle/>
          <a:p>
            <a:r>
              <a:rPr lang="en-US"/>
              <a:t>Introduction to uDig</a:t>
            </a:r>
          </a:p>
        </p:txBody>
      </p:sp>
      <p:sp>
        <p:nvSpPr>
          <p:cNvPr id="162819" name="Rectangle 7"/>
          <p:cNvSpPr>
            <a:spLocks noGrp="1" noChangeArrowheads="1"/>
          </p:cNvSpPr>
          <p:nvPr>
            <p:ph type="sldNum" sz="quarter" idx="5"/>
          </p:nvPr>
        </p:nvSpPr>
        <p:spPr>
          <a:noFill/>
        </p:spPr>
        <p:txBody>
          <a:bodyPr/>
          <a:lstStyle/>
          <a:p>
            <a:fld id="{5422403B-E0BC-47EC-ABED-33580CE2E9B4}" type="slidenum">
              <a:rPr lang="en-US"/>
              <a:pPr/>
              <a:t>38</a:t>
            </a:fld>
            <a:r>
              <a:rPr lang="en-US"/>
              <a:t> </a:t>
            </a:r>
          </a:p>
        </p:txBody>
      </p:sp>
      <p:sp>
        <p:nvSpPr>
          <p:cNvPr id="162820" name="Rectangle 2"/>
          <p:cNvSpPr>
            <a:spLocks noGrp="1" noRot="1" noChangeAspect="1" noChangeArrowheads="1" noTextEdit="1"/>
          </p:cNvSpPr>
          <p:nvPr>
            <p:ph type="sldImg"/>
          </p:nvPr>
        </p:nvSpPr>
        <p:spPr>
          <a:xfrm>
            <a:off x="1143000" y="685800"/>
            <a:ext cx="4572000" cy="3429000"/>
          </a:xfrm>
          <a:ln/>
        </p:spPr>
      </p:sp>
      <p:sp>
        <p:nvSpPr>
          <p:cNvPr id="162821" name="Rectangle 3"/>
          <p:cNvSpPr>
            <a:spLocks noGrp="1" noChangeArrowheads="1"/>
          </p:cNvSpPr>
          <p:nvPr>
            <p:ph type="body" idx="1"/>
          </p:nvPr>
        </p:nvSpPr>
        <p:spPr>
          <a:xfrm>
            <a:off x="914400" y="4343400"/>
            <a:ext cx="5029200" cy="4114800"/>
          </a:xfrm>
          <a:noFill/>
          <a:ln/>
        </p:spPr>
        <p:txBody>
          <a:bodyPr/>
          <a:lstStyle/>
          <a:p>
            <a:pPr eaLnBrk="1" hangingPunct="1"/>
            <a:r>
              <a:rPr lang="en-US" smtClean="0"/>
              <a:t>B-Tree indices are used on data that can be sorted along a single axis using a straightforward greater-than/less-than/equal comparison.  This doesn’t lend itself to GIS data, as it must be sorted along two or more axes.</a:t>
            </a:r>
          </a:p>
          <a:p>
            <a:pPr eaLnBrk="1" hangingPunct="1"/>
            <a:endParaRPr lang="en-US" smtClean="0"/>
          </a:p>
          <a:p>
            <a:pPr eaLnBrk="1" hangingPunct="1"/>
            <a:r>
              <a:rPr lang="en-US" smtClean="0"/>
              <a:t>R-Tree indices break data recursively into rectangles.  This allows efficient searching of multidimensional data, and as such is used by so spatial databases.</a:t>
            </a:r>
          </a:p>
          <a:p>
            <a:pPr eaLnBrk="1" hangingPunct="1"/>
            <a:endParaRPr lang="en-US" smtClean="0"/>
          </a:p>
          <a:p>
            <a:pPr eaLnBrk="1" hangingPunct="1"/>
            <a:r>
              <a:rPr lang="en-US" smtClean="0"/>
              <a:t>GiST indices break data into “things to one side”, “things that overlap” and “things contained within,” making GiST indexing very flexible.  PostGIS uses an R-Tree indexing scheme built on top of the GiST framework.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n-US"/>
              <a:t>Introduction to uDig</a:t>
            </a:r>
          </a:p>
        </p:txBody>
      </p:sp>
      <p:sp>
        <p:nvSpPr>
          <p:cNvPr id="164867" name="Rectangle 7"/>
          <p:cNvSpPr>
            <a:spLocks noGrp="1" noChangeArrowheads="1"/>
          </p:cNvSpPr>
          <p:nvPr>
            <p:ph type="sldNum" sz="quarter" idx="5"/>
          </p:nvPr>
        </p:nvSpPr>
        <p:spPr>
          <a:noFill/>
        </p:spPr>
        <p:txBody>
          <a:bodyPr/>
          <a:lstStyle/>
          <a:p>
            <a:fld id="{02C5D9BE-6055-40C4-B65C-F9D2AEF39A04}" type="slidenum">
              <a:rPr lang="en-US"/>
              <a:pPr/>
              <a:t>70</a:t>
            </a:fld>
            <a:r>
              <a:rPr lang="en-US"/>
              <a:t> </a:t>
            </a:r>
          </a:p>
        </p:txBody>
      </p:sp>
      <p:sp>
        <p:nvSpPr>
          <p:cNvPr id="164868" name="Rectangle 2"/>
          <p:cNvSpPr>
            <a:spLocks noGrp="1" noRot="1" noChangeAspect="1" noChangeArrowheads="1" noTextEdit="1"/>
          </p:cNvSpPr>
          <p:nvPr>
            <p:ph type="sldImg"/>
          </p:nvPr>
        </p:nvSpPr>
        <p:spPr>
          <a:xfrm>
            <a:off x="1143000" y="685800"/>
            <a:ext cx="4572000" cy="3429000"/>
          </a:xfrm>
          <a:ln/>
        </p:spPr>
      </p:sp>
      <p:sp>
        <p:nvSpPr>
          <p:cNvPr id="164869"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n-US"/>
              <a:t>Introduction to uDig</a:t>
            </a:r>
          </a:p>
        </p:txBody>
      </p:sp>
      <p:sp>
        <p:nvSpPr>
          <p:cNvPr id="165891" name="Rectangle 7"/>
          <p:cNvSpPr>
            <a:spLocks noGrp="1" noChangeArrowheads="1"/>
          </p:cNvSpPr>
          <p:nvPr>
            <p:ph type="sldNum" sz="quarter" idx="5"/>
          </p:nvPr>
        </p:nvSpPr>
        <p:spPr>
          <a:noFill/>
        </p:spPr>
        <p:txBody>
          <a:bodyPr/>
          <a:lstStyle/>
          <a:p>
            <a:fld id="{BFA8E88F-5BE8-457A-881C-B94E6F13D8AF}" type="slidenum">
              <a:rPr lang="en-US"/>
              <a:pPr/>
              <a:t>71</a:t>
            </a:fld>
            <a:r>
              <a:rPr lang="en-US"/>
              <a:t> </a:t>
            </a:r>
          </a:p>
        </p:txBody>
      </p:sp>
      <p:sp>
        <p:nvSpPr>
          <p:cNvPr id="165892" name="Rectangle 2"/>
          <p:cNvSpPr>
            <a:spLocks noGrp="1" noRot="1" noChangeAspect="1" noChangeArrowheads="1" noTextEdit="1"/>
          </p:cNvSpPr>
          <p:nvPr>
            <p:ph type="sldImg"/>
          </p:nvPr>
        </p:nvSpPr>
        <p:spPr>
          <a:xfrm>
            <a:off x="1143000" y="685800"/>
            <a:ext cx="4572000" cy="3429000"/>
          </a:xfrm>
          <a:ln/>
        </p:spPr>
      </p:sp>
      <p:sp>
        <p:nvSpPr>
          <p:cNvPr id="165893"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n-US"/>
              <a:t>Introduction to uDig</a:t>
            </a:r>
          </a:p>
        </p:txBody>
      </p:sp>
      <p:sp>
        <p:nvSpPr>
          <p:cNvPr id="166915" name="Rectangle 7"/>
          <p:cNvSpPr>
            <a:spLocks noGrp="1" noChangeArrowheads="1"/>
          </p:cNvSpPr>
          <p:nvPr>
            <p:ph type="sldNum" sz="quarter" idx="5"/>
          </p:nvPr>
        </p:nvSpPr>
        <p:spPr>
          <a:noFill/>
        </p:spPr>
        <p:txBody>
          <a:bodyPr/>
          <a:lstStyle/>
          <a:p>
            <a:fld id="{E0D9E53A-ACFD-43A4-BBD5-41DE119DE874}" type="slidenum">
              <a:rPr lang="en-US"/>
              <a:pPr/>
              <a:t>72</a:t>
            </a:fld>
            <a:r>
              <a:rPr lang="en-US"/>
              <a:t> </a:t>
            </a:r>
          </a:p>
        </p:txBody>
      </p:sp>
      <p:sp>
        <p:nvSpPr>
          <p:cNvPr id="166916" name="Rectangle 2"/>
          <p:cNvSpPr>
            <a:spLocks noGrp="1" noRot="1" noChangeAspect="1" noChangeArrowheads="1" noTextEdit="1"/>
          </p:cNvSpPr>
          <p:nvPr>
            <p:ph type="sldImg"/>
          </p:nvPr>
        </p:nvSpPr>
        <p:spPr>
          <a:xfrm>
            <a:off x="1143000" y="685800"/>
            <a:ext cx="4572000" cy="3429000"/>
          </a:xfrm>
          <a:ln/>
        </p:spPr>
      </p:sp>
      <p:sp>
        <p:nvSpPr>
          <p:cNvPr id="166917"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p:spPr>
        <p:txBody>
          <a:bodyPr/>
          <a:lstStyle/>
          <a:p>
            <a:r>
              <a:rPr lang="en-US"/>
              <a:t>Introduction to uDig</a:t>
            </a:r>
          </a:p>
        </p:txBody>
      </p:sp>
      <p:sp>
        <p:nvSpPr>
          <p:cNvPr id="167939" name="Rectangle 7"/>
          <p:cNvSpPr>
            <a:spLocks noGrp="1" noChangeArrowheads="1"/>
          </p:cNvSpPr>
          <p:nvPr>
            <p:ph type="sldNum" sz="quarter" idx="5"/>
          </p:nvPr>
        </p:nvSpPr>
        <p:spPr>
          <a:noFill/>
        </p:spPr>
        <p:txBody>
          <a:bodyPr/>
          <a:lstStyle/>
          <a:p>
            <a:fld id="{B14E99EF-444F-48EF-B3DB-ADB83D111B01}" type="slidenum">
              <a:rPr lang="en-US"/>
              <a:pPr/>
              <a:t>75</a:t>
            </a:fld>
            <a:r>
              <a:rPr lang="en-US"/>
              <a:t> </a:t>
            </a:r>
          </a:p>
        </p:txBody>
      </p:sp>
      <p:sp>
        <p:nvSpPr>
          <p:cNvPr id="167940" name="Rectangle 2"/>
          <p:cNvSpPr>
            <a:spLocks noGrp="1" noRot="1" noChangeAspect="1" noChangeArrowheads="1" noTextEdit="1"/>
          </p:cNvSpPr>
          <p:nvPr>
            <p:ph type="sldImg"/>
          </p:nvPr>
        </p:nvSpPr>
        <p:spPr>
          <a:xfrm>
            <a:off x="1143000" y="685800"/>
            <a:ext cx="4572000" cy="3429000"/>
          </a:xfrm>
          <a:ln/>
        </p:spPr>
      </p:sp>
      <p:sp>
        <p:nvSpPr>
          <p:cNvPr id="167941"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en-US"/>
              <a:t>Introduction to uDig</a:t>
            </a:r>
          </a:p>
        </p:txBody>
      </p:sp>
      <p:sp>
        <p:nvSpPr>
          <p:cNvPr id="168963" name="Rectangle 7"/>
          <p:cNvSpPr>
            <a:spLocks noGrp="1" noChangeArrowheads="1"/>
          </p:cNvSpPr>
          <p:nvPr>
            <p:ph type="sldNum" sz="quarter" idx="5"/>
          </p:nvPr>
        </p:nvSpPr>
        <p:spPr>
          <a:noFill/>
        </p:spPr>
        <p:txBody>
          <a:bodyPr/>
          <a:lstStyle/>
          <a:p>
            <a:fld id="{3C10E2DC-9B05-4278-90B2-9C5472D7EEB3}" type="slidenum">
              <a:rPr lang="en-US"/>
              <a:pPr/>
              <a:t>76</a:t>
            </a:fld>
            <a:r>
              <a:rPr lang="en-US"/>
              <a:t> </a:t>
            </a:r>
          </a:p>
        </p:txBody>
      </p:sp>
      <p:sp>
        <p:nvSpPr>
          <p:cNvPr id="168964" name="Rectangle 2"/>
          <p:cNvSpPr>
            <a:spLocks noGrp="1" noRot="1" noChangeAspect="1" noChangeArrowheads="1" noTextEdit="1"/>
          </p:cNvSpPr>
          <p:nvPr>
            <p:ph type="sldImg"/>
          </p:nvPr>
        </p:nvSpPr>
        <p:spPr>
          <a:xfrm>
            <a:off x="1143000" y="685800"/>
            <a:ext cx="4572000" cy="3429000"/>
          </a:xfrm>
          <a:ln/>
        </p:spPr>
      </p:sp>
      <p:sp>
        <p:nvSpPr>
          <p:cNvPr id="168965"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n-US"/>
              <a:t>Introduction to uDig</a:t>
            </a:r>
          </a:p>
        </p:txBody>
      </p:sp>
      <p:sp>
        <p:nvSpPr>
          <p:cNvPr id="169987" name="Rectangle 7"/>
          <p:cNvSpPr>
            <a:spLocks noGrp="1" noChangeArrowheads="1"/>
          </p:cNvSpPr>
          <p:nvPr>
            <p:ph type="sldNum" sz="quarter" idx="5"/>
          </p:nvPr>
        </p:nvSpPr>
        <p:spPr>
          <a:noFill/>
        </p:spPr>
        <p:txBody>
          <a:bodyPr/>
          <a:lstStyle/>
          <a:p>
            <a:fld id="{B360C985-3C13-4053-B1F3-C831C60AB34E}" type="slidenum">
              <a:rPr lang="en-US"/>
              <a:pPr/>
              <a:t>77</a:t>
            </a:fld>
            <a:r>
              <a:rPr lang="en-US"/>
              <a:t> </a:t>
            </a:r>
          </a:p>
        </p:txBody>
      </p:sp>
      <p:sp>
        <p:nvSpPr>
          <p:cNvPr id="169988" name="Rectangle 2"/>
          <p:cNvSpPr>
            <a:spLocks noGrp="1" noRot="1" noChangeAspect="1" noChangeArrowheads="1" noTextEdit="1"/>
          </p:cNvSpPr>
          <p:nvPr>
            <p:ph type="sldImg"/>
          </p:nvPr>
        </p:nvSpPr>
        <p:spPr>
          <a:xfrm>
            <a:off x="1143000" y="685800"/>
            <a:ext cx="4572000" cy="3429000"/>
          </a:xfrm>
          <a:ln/>
        </p:spPr>
      </p:sp>
      <p:sp>
        <p:nvSpPr>
          <p:cNvPr id="169989"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p>
            <a:r>
              <a:rPr lang="en-US"/>
              <a:t>Introduction to uDig</a:t>
            </a:r>
          </a:p>
        </p:txBody>
      </p:sp>
      <p:sp>
        <p:nvSpPr>
          <p:cNvPr id="171011" name="Rectangle 7"/>
          <p:cNvSpPr>
            <a:spLocks noGrp="1" noChangeArrowheads="1"/>
          </p:cNvSpPr>
          <p:nvPr>
            <p:ph type="sldNum" sz="quarter" idx="5"/>
          </p:nvPr>
        </p:nvSpPr>
        <p:spPr>
          <a:noFill/>
        </p:spPr>
        <p:txBody>
          <a:bodyPr/>
          <a:lstStyle/>
          <a:p>
            <a:fld id="{F321E89F-650A-4C82-836E-5BC4864F65DC}" type="slidenum">
              <a:rPr lang="en-US"/>
              <a:pPr/>
              <a:t>78</a:t>
            </a:fld>
            <a:r>
              <a:rPr lang="en-US"/>
              <a:t> </a:t>
            </a:r>
          </a:p>
        </p:txBody>
      </p:sp>
      <p:sp>
        <p:nvSpPr>
          <p:cNvPr id="171012" name="Rectangle 2"/>
          <p:cNvSpPr>
            <a:spLocks noGrp="1" noRot="1" noChangeAspect="1" noChangeArrowheads="1" noTextEdit="1"/>
          </p:cNvSpPr>
          <p:nvPr>
            <p:ph type="sldImg"/>
          </p:nvPr>
        </p:nvSpPr>
        <p:spPr>
          <a:xfrm>
            <a:off x="1143000" y="685800"/>
            <a:ext cx="4572000" cy="3429000"/>
          </a:xfrm>
          <a:ln/>
        </p:spPr>
      </p:sp>
      <p:sp>
        <p:nvSpPr>
          <p:cNvPr id="171013" name="Rectangle 3"/>
          <p:cNvSpPr>
            <a:spLocks noGrp="1" noChangeArrowheads="1"/>
          </p:cNvSpPr>
          <p:nvPr>
            <p:ph type="body" idx="1"/>
          </p:nvPr>
        </p:nvSpPr>
        <p:spPr>
          <a:xfrm>
            <a:off x="914400" y="4343400"/>
            <a:ext cx="5029200" cy="4114800"/>
          </a:xfrm>
          <a:noFill/>
          <a:ln/>
        </p:spPr>
        <p:txBody>
          <a:bodyPr/>
          <a:lstStyle/>
          <a:p>
            <a:pPr eaLnBrk="1" hangingPunct="1">
              <a:buFontTx/>
              <a:buChar char="•"/>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n-US"/>
              <a:t>Introduction to uDig</a:t>
            </a:r>
          </a:p>
        </p:txBody>
      </p:sp>
      <p:sp>
        <p:nvSpPr>
          <p:cNvPr id="172035" name="Rectangle 7"/>
          <p:cNvSpPr>
            <a:spLocks noGrp="1" noChangeArrowheads="1"/>
          </p:cNvSpPr>
          <p:nvPr>
            <p:ph type="sldNum" sz="quarter" idx="5"/>
          </p:nvPr>
        </p:nvSpPr>
        <p:spPr>
          <a:noFill/>
        </p:spPr>
        <p:txBody>
          <a:bodyPr/>
          <a:lstStyle/>
          <a:p>
            <a:fld id="{2C1FC539-E3FC-48FE-BB40-A100480E90C4}" type="slidenum">
              <a:rPr lang="en-US"/>
              <a:pPr/>
              <a:t>79</a:t>
            </a:fld>
            <a:r>
              <a:rPr lang="en-US"/>
              <a:t> </a:t>
            </a:r>
          </a:p>
        </p:txBody>
      </p:sp>
      <p:sp>
        <p:nvSpPr>
          <p:cNvPr id="172036" name="Rectangle 2"/>
          <p:cNvSpPr>
            <a:spLocks noGrp="1" noRot="1" noChangeAspect="1" noChangeArrowheads="1" noTextEdit="1"/>
          </p:cNvSpPr>
          <p:nvPr>
            <p:ph type="sldImg"/>
          </p:nvPr>
        </p:nvSpPr>
        <p:spPr>
          <a:xfrm>
            <a:off x="1143000" y="685800"/>
            <a:ext cx="4572000" cy="3429000"/>
          </a:xfrm>
          <a:ln/>
        </p:spPr>
      </p:sp>
      <p:sp>
        <p:nvSpPr>
          <p:cNvPr id="172037" name="Rectangle 3"/>
          <p:cNvSpPr>
            <a:spLocks noGrp="1" noChangeArrowheads="1"/>
          </p:cNvSpPr>
          <p:nvPr>
            <p:ph type="body" idx="1"/>
          </p:nvPr>
        </p:nvSpPr>
        <p:spPr>
          <a:xfrm>
            <a:off x="914400" y="4343400"/>
            <a:ext cx="5029200" cy="4114800"/>
          </a:xfrm>
          <a:noFill/>
          <a:ln/>
        </p:spPr>
        <p:txBody>
          <a:bodyPr/>
          <a:lstStyle/>
          <a:p>
            <a:pPr eaLnBrk="1" hangingPunct="1"/>
            <a:r>
              <a:rPr lang="en-US" smtClean="0"/>
              <a:t>A number of spatial aggregate functions are available:</a:t>
            </a:r>
          </a:p>
          <a:p>
            <a:pPr eaLnBrk="1" hangingPunct="1">
              <a:buFontTx/>
              <a:buChar char="•"/>
            </a:pPr>
            <a:r>
              <a:rPr lang="en-US" smtClean="0"/>
              <a:t>intersection(geometry, geometry)</a:t>
            </a:r>
          </a:p>
          <a:p>
            <a:pPr eaLnBrk="1" hangingPunct="1"/>
            <a:r>
              <a:rPr lang="en-US" smtClean="0"/>
              <a:t>	Returns a geometry that represents the point set intersection of the given geometries.</a:t>
            </a:r>
          </a:p>
          <a:p>
            <a:pPr eaLnBrk="1" hangingPunct="1">
              <a:buFontTx/>
              <a:buChar char="•"/>
            </a:pPr>
            <a:r>
              <a:rPr lang="en-US" smtClean="0"/>
              <a:t>symdifference(geometry, geometry)</a:t>
            </a:r>
          </a:p>
          <a:p>
            <a:pPr eaLnBrk="1" hangingPunct="1"/>
            <a:r>
              <a:rPr lang="en-US" smtClean="0"/>
              <a:t>	Returns a geometry that represents the point set symmetric difference of the first geometry with the second.</a:t>
            </a:r>
          </a:p>
          <a:p>
            <a:pPr eaLnBrk="1" hangingPunct="1">
              <a:buFontTx/>
              <a:buChar char="•"/>
            </a:pPr>
            <a:r>
              <a:rPr lang="en-US" smtClean="0"/>
              <a:t>geomunion(geometry, geometry)</a:t>
            </a:r>
          </a:p>
          <a:p>
            <a:pPr eaLnBrk="1" hangingPunct="1"/>
            <a:r>
              <a:rPr lang="en-US" smtClean="0"/>
              <a:t>	Returns a geometry that represents the point set union of the geometries.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en-US"/>
              <a:t>Introduction to uDig</a:t>
            </a:r>
          </a:p>
        </p:txBody>
      </p:sp>
      <p:sp>
        <p:nvSpPr>
          <p:cNvPr id="173059" name="Rectangle 7"/>
          <p:cNvSpPr>
            <a:spLocks noGrp="1" noChangeArrowheads="1"/>
          </p:cNvSpPr>
          <p:nvPr>
            <p:ph type="sldNum" sz="quarter" idx="5"/>
          </p:nvPr>
        </p:nvSpPr>
        <p:spPr>
          <a:noFill/>
        </p:spPr>
        <p:txBody>
          <a:bodyPr/>
          <a:lstStyle/>
          <a:p>
            <a:fld id="{EDDB1ECA-F292-450B-B90B-E22836CB22FD}" type="slidenum">
              <a:rPr lang="en-US"/>
              <a:pPr/>
              <a:t>80</a:t>
            </a:fld>
            <a:r>
              <a:rPr lang="en-US"/>
              <a:t> </a:t>
            </a:r>
          </a:p>
        </p:txBody>
      </p:sp>
      <p:sp>
        <p:nvSpPr>
          <p:cNvPr id="173060" name="Rectangle 2"/>
          <p:cNvSpPr>
            <a:spLocks noGrp="1" noRot="1" noChangeAspect="1" noChangeArrowheads="1" noTextEdit="1"/>
          </p:cNvSpPr>
          <p:nvPr>
            <p:ph type="sldImg"/>
          </p:nvPr>
        </p:nvSpPr>
        <p:spPr>
          <a:xfrm>
            <a:off x="1143000" y="685800"/>
            <a:ext cx="4572000" cy="3429000"/>
          </a:xfrm>
          <a:ln/>
        </p:spPr>
      </p:sp>
      <p:sp>
        <p:nvSpPr>
          <p:cNvPr id="173061" name="Rectangle 3"/>
          <p:cNvSpPr>
            <a:spLocks noGrp="1" noChangeArrowheads="1"/>
          </p:cNvSpPr>
          <p:nvPr>
            <p:ph type="body" idx="1"/>
          </p:nvPr>
        </p:nvSpPr>
        <p:spPr>
          <a:xfrm>
            <a:off x="914400" y="4343400"/>
            <a:ext cx="5029200" cy="4114800"/>
          </a:xfrm>
          <a:noFill/>
          <a:ln/>
        </p:spPr>
        <p:txBody>
          <a:bodyPr/>
          <a:lstStyle/>
          <a:p>
            <a:pPr eaLnBrk="1" hangingPunct="1"/>
            <a:r>
              <a:rPr lang="en-US" smtClean="0"/>
              <a:t>A number of spatial aggregate functions are available:</a:t>
            </a:r>
          </a:p>
          <a:p>
            <a:pPr eaLnBrk="1" hangingPunct="1">
              <a:buFontTx/>
              <a:buChar char="•"/>
            </a:pPr>
            <a:r>
              <a:rPr lang="en-US" smtClean="0"/>
              <a:t>intersection(geometry, geometry)</a:t>
            </a:r>
          </a:p>
          <a:p>
            <a:pPr eaLnBrk="1" hangingPunct="1"/>
            <a:r>
              <a:rPr lang="en-US" smtClean="0"/>
              <a:t>	Returns a geometry that represents the point set intersection of the given geometries.</a:t>
            </a:r>
          </a:p>
          <a:p>
            <a:pPr eaLnBrk="1" hangingPunct="1">
              <a:buFontTx/>
              <a:buChar char="•"/>
            </a:pPr>
            <a:r>
              <a:rPr lang="en-US" smtClean="0"/>
              <a:t>symdifference(geometry, geometry)</a:t>
            </a:r>
          </a:p>
          <a:p>
            <a:pPr eaLnBrk="1" hangingPunct="1"/>
            <a:r>
              <a:rPr lang="en-US" smtClean="0"/>
              <a:t>	Returns a geometry that represents the point set symmetric difference of the first geometry with the second.</a:t>
            </a:r>
          </a:p>
          <a:p>
            <a:pPr eaLnBrk="1" hangingPunct="1">
              <a:buFontTx/>
              <a:buChar char="•"/>
            </a:pPr>
            <a:r>
              <a:rPr lang="en-US" smtClean="0"/>
              <a:t>geomunion(geometry, geometry)</a:t>
            </a:r>
          </a:p>
          <a:p>
            <a:pPr eaLnBrk="1" hangingPunct="1"/>
            <a:r>
              <a:rPr lang="en-US" smtClean="0"/>
              <a:t>	Returns a geometry that represents the point set union of the geometries.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p>
            <a:r>
              <a:rPr lang="en-US"/>
              <a:t>Introduction to uDig</a:t>
            </a:r>
          </a:p>
        </p:txBody>
      </p:sp>
      <p:sp>
        <p:nvSpPr>
          <p:cNvPr id="135171" name="Rectangle 7"/>
          <p:cNvSpPr>
            <a:spLocks noGrp="1" noChangeArrowheads="1"/>
          </p:cNvSpPr>
          <p:nvPr>
            <p:ph type="sldNum" sz="quarter" idx="5"/>
          </p:nvPr>
        </p:nvSpPr>
        <p:spPr>
          <a:noFill/>
        </p:spPr>
        <p:txBody>
          <a:bodyPr/>
          <a:lstStyle/>
          <a:p>
            <a:fld id="{398EE007-C51A-43A9-8639-087D7D574515}" type="slidenum">
              <a:rPr lang="en-US"/>
              <a:pPr/>
              <a:t>10</a:t>
            </a:fld>
            <a:r>
              <a:rPr lang="en-US"/>
              <a:t> </a:t>
            </a:r>
          </a:p>
        </p:txBody>
      </p:sp>
      <p:sp>
        <p:nvSpPr>
          <p:cNvPr id="135172" name="Rectangle 2"/>
          <p:cNvSpPr>
            <a:spLocks noGrp="1" noRot="1" noChangeAspect="1" noChangeArrowheads="1" noTextEdit="1"/>
          </p:cNvSpPr>
          <p:nvPr>
            <p:ph type="sldImg"/>
          </p:nvPr>
        </p:nvSpPr>
        <p:spPr>
          <a:xfrm>
            <a:off x="1143000" y="685800"/>
            <a:ext cx="4572000" cy="3429000"/>
          </a:xfrm>
          <a:ln/>
        </p:spPr>
      </p:sp>
      <p:sp>
        <p:nvSpPr>
          <p:cNvPr id="135173"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p>
            <a:r>
              <a:rPr lang="en-US"/>
              <a:t>Introduction to uDig</a:t>
            </a:r>
          </a:p>
        </p:txBody>
      </p:sp>
      <p:sp>
        <p:nvSpPr>
          <p:cNvPr id="174083" name="Rectangle 7"/>
          <p:cNvSpPr>
            <a:spLocks noGrp="1" noChangeArrowheads="1"/>
          </p:cNvSpPr>
          <p:nvPr>
            <p:ph type="sldNum" sz="quarter" idx="5"/>
          </p:nvPr>
        </p:nvSpPr>
        <p:spPr>
          <a:noFill/>
        </p:spPr>
        <p:txBody>
          <a:bodyPr/>
          <a:lstStyle/>
          <a:p>
            <a:fld id="{4EAC2D74-6231-4A27-BC52-667046A5673F}" type="slidenum">
              <a:rPr lang="en-US"/>
              <a:pPr/>
              <a:t>81</a:t>
            </a:fld>
            <a:r>
              <a:rPr lang="en-US"/>
              <a:t> </a:t>
            </a:r>
          </a:p>
        </p:txBody>
      </p:sp>
      <p:sp>
        <p:nvSpPr>
          <p:cNvPr id="174084" name="Rectangle 2"/>
          <p:cNvSpPr>
            <a:spLocks noGrp="1" noRot="1" noChangeAspect="1" noChangeArrowheads="1" noTextEdit="1"/>
          </p:cNvSpPr>
          <p:nvPr>
            <p:ph type="sldImg"/>
          </p:nvPr>
        </p:nvSpPr>
        <p:spPr>
          <a:xfrm>
            <a:off x="1143000" y="685800"/>
            <a:ext cx="4572000" cy="3429000"/>
          </a:xfrm>
          <a:ln/>
        </p:spPr>
      </p:sp>
      <p:sp>
        <p:nvSpPr>
          <p:cNvPr id="174085" name="Rectangle 3"/>
          <p:cNvSpPr>
            <a:spLocks noGrp="1" noChangeArrowheads="1"/>
          </p:cNvSpPr>
          <p:nvPr>
            <p:ph type="body" idx="1"/>
          </p:nvPr>
        </p:nvSpPr>
        <p:spPr>
          <a:xfrm>
            <a:off x="914400" y="4343400"/>
            <a:ext cx="5029200" cy="4114800"/>
          </a:xfrm>
          <a:noFill/>
          <a:ln/>
        </p:spPr>
        <p:txBody>
          <a:bodyPr/>
          <a:lstStyle/>
          <a:p>
            <a:pPr eaLnBrk="1" hangingPunct="1"/>
            <a:r>
              <a:rPr lang="en-US" smtClean="0"/>
              <a:t>A number of spatial aggregate functions are available:</a:t>
            </a:r>
          </a:p>
          <a:p>
            <a:pPr eaLnBrk="1" hangingPunct="1">
              <a:buFontTx/>
              <a:buChar char="•"/>
            </a:pPr>
            <a:r>
              <a:rPr lang="en-US" smtClean="0"/>
              <a:t>intersection(geometry, geometry)</a:t>
            </a:r>
          </a:p>
          <a:p>
            <a:pPr eaLnBrk="1" hangingPunct="1"/>
            <a:r>
              <a:rPr lang="en-US" smtClean="0"/>
              <a:t>	Returns a geometry that represents the point set intersection of the given geometries.</a:t>
            </a:r>
          </a:p>
          <a:p>
            <a:pPr eaLnBrk="1" hangingPunct="1">
              <a:buFontTx/>
              <a:buChar char="•"/>
            </a:pPr>
            <a:r>
              <a:rPr lang="en-US" smtClean="0"/>
              <a:t>symdifference(geometry, geometry)</a:t>
            </a:r>
          </a:p>
          <a:p>
            <a:pPr eaLnBrk="1" hangingPunct="1"/>
            <a:r>
              <a:rPr lang="en-US" smtClean="0"/>
              <a:t>	Returns a geometry that represents the point set symmetric difference of the first geometry with the second.</a:t>
            </a:r>
          </a:p>
          <a:p>
            <a:pPr eaLnBrk="1" hangingPunct="1">
              <a:buFontTx/>
              <a:buChar char="•"/>
            </a:pPr>
            <a:r>
              <a:rPr lang="en-US" smtClean="0"/>
              <a:t>geomunion(geometry, geometry)</a:t>
            </a:r>
          </a:p>
          <a:p>
            <a:pPr eaLnBrk="1" hangingPunct="1"/>
            <a:r>
              <a:rPr lang="en-US" smtClean="0"/>
              <a:t>	Returns a geometry that represents the point set union of the geometries.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n-US"/>
              <a:t>Introduction to uDig</a:t>
            </a:r>
          </a:p>
        </p:txBody>
      </p:sp>
      <p:sp>
        <p:nvSpPr>
          <p:cNvPr id="175107" name="Rectangle 7"/>
          <p:cNvSpPr>
            <a:spLocks noGrp="1" noChangeArrowheads="1"/>
          </p:cNvSpPr>
          <p:nvPr>
            <p:ph type="sldNum" sz="quarter" idx="5"/>
          </p:nvPr>
        </p:nvSpPr>
        <p:spPr>
          <a:noFill/>
        </p:spPr>
        <p:txBody>
          <a:bodyPr/>
          <a:lstStyle/>
          <a:p>
            <a:fld id="{81E8567B-E5ED-46B3-AC18-AD1301A9BBF9}" type="slidenum">
              <a:rPr lang="en-US"/>
              <a:pPr/>
              <a:t>82</a:t>
            </a:fld>
            <a:r>
              <a:rPr lang="en-US"/>
              <a:t> </a:t>
            </a:r>
          </a:p>
        </p:txBody>
      </p:sp>
      <p:sp>
        <p:nvSpPr>
          <p:cNvPr id="175108" name="Rectangle 2"/>
          <p:cNvSpPr>
            <a:spLocks noGrp="1" noRot="1" noChangeAspect="1" noChangeArrowheads="1" noTextEdit="1"/>
          </p:cNvSpPr>
          <p:nvPr>
            <p:ph type="sldImg"/>
          </p:nvPr>
        </p:nvSpPr>
        <p:spPr>
          <a:xfrm>
            <a:off x="1143000" y="685800"/>
            <a:ext cx="4572000" cy="3429000"/>
          </a:xfrm>
          <a:ln/>
        </p:spPr>
      </p:sp>
      <p:sp>
        <p:nvSpPr>
          <p:cNvPr id="175109" name="Rectangle 3"/>
          <p:cNvSpPr>
            <a:spLocks noGrp="1" noChangeArrowheads="1"/>
          </p:cNvSpPr>
          <p:nvPr>
            <p:ph type="body" idx="1"/>
          </p:nvPr>
        </p:nvSpPr>
        <p:spPr>
          <a:xfrm>
            <a:off x="914400" y="4343400"/>
            <a:ext cx="5029200" cy="4114800"/>
          </a:xfrm>
          <a:noFill/>
          <a:ln/>
        </p:spPr>
        <p:txBody>
          <a:bodyPr/>
          <a:lstStyle/>
          <a:p>
            <a:pPr eaLnBrk="1" hangingPunct="1"/>
            <a:r>
              <a:rPr lang="en-US" smtClean="0"/>
              <a:t>A number of spatial aggregate functions are available:</a:t>
            </a:r>
          </a:p>
          <a:p>
            <a:pPr eaLnBrk="1" hangingPunct="1">
              <a:buFontTx/>
              <a:buChar char="•"/>
            </a:pPr>
            <a:r>
              <a:rPr lang="en-US" smtClean="0"/>
              <a:t>ST_Intersection(geometry, geometry)</a:t>
            </a:r>
          </a:p>
          <a:p>
            <a:pPr eaLnBrk="1" hangingPunct="1"/>
            <a:r>
              <a:rPr lang="en-US" smtClean="0"/>
              <a:t>	Returns a geometry that represents the point set intersection of the given geometries.</a:t>
            </a:r>
          </a:p>
          <a:p>
            <a:pPr eaLnBrk="1" hangingPunct="1">
              <a:buFontTx/>
              <a:buChar char="•"/>
            </a:pPr>
            <a:r>
              <a:rPr lang="en-US" smtClean="0"/>
              <a:t>ST_Symdifference(geometry, geometry)</a:t>
            </a:r>
          </a:p>
          <a:p>
            <a:pPr eaLnBrk="1" hangingPunct="1"/>
            <a:r>
              <a:rPr lang="en-US" smtClean="0"/>
              <a:t>	Returns a geometry that represents the point set symmetric difference of the first geometry with the second.</a:t>
            </a:r>
          </a:p>
          <a:p>
            <a:pPr eaLnBrk="1" hangingPunct="1">
              <a:buFontTx/>
              <a:buChar char="•"/>
            </a:pPr>
            <a:r>
              <a:rPr lang="en-US" smtClean="0"/>
              <a:t>ST_Union(geometry, geometry)</a:t>
            </a:r>
          </a:p>
          <a:p>
            <a:pPr eaLnBrk="1" hangingPunct="1"/>
            <a:r>
              <a:rPr lang="en-US" smtClean="0"/>
              <a:t>	Returns a geometry that represents the point set union of the geometries.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en-US"/>
              <a:t>Introduction to uDig</a:t>
            </a:r>
          </a:p>
        </p:txBody>
      </p:sp>
      <p:sp>
        <p:nvSpPr>
          <p:cNvPr id="176131" name="Rectangle 7"/>
          <p:cNvSpPr>
            <a:spLocks noGrp="1" noChangeArrowheads="1"/>
          </p:cNvSpPr>
          <p:nvPr>
            <p:ph type="sldNum" sz="quarter" idx="5"/>
          </p:nvPr>
        </p:nvSpPr>
        <p:spPr>
          <a:noFill/>
        </p:spPr>
        <p:txBody>
          <a:bodyPr/>
          <a:lstStyle/>
          <a:p>
            <a:fld id="{22FD62F2-3C54-458E-836E-3DFB3079D1A8}" type="slidenum">
              <a:rPr lang="en-US"/>
              <a:pPr/>
              <a:t>83</a:t>
            </a:fld>
            <a:r>
              <a:rPr lang="en-US"/>
              <a:t> </a:t>
            </a:r>
          </a:p>
        </p:txBody>
      </p:sp>
      <p:sp>
        <p:nvSpPr>
          <p:cNvPr id="176132" name="Rectangle 2"/>
          <p:cNvSpPr>
            <a:spLocks noGrp="1" noRot="1" noChangeAspect="1" noChangeArrowheads="1" noTextEdit="1"/>
          </p:cNvSpPr>
          <p:nvPr>
            <p:ph type="sldImg"/>
          </p:nvPr>
        </p:nvSpPr>
        <p:spPr>
          <a:xfrm>
            <a:off x="1143000" y="685800"/>
            <a:ext cx="4572000" cy="3429000"/>
          </a:xfrm>
          <a:ln/>
        </p:spPr>
      </p:sp>
      <p:sp>
        <p:nvSpPr>
          <p:cNvPr id="176133"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query creates a new table containing the municipality name (Prince George), all attributes from the bc_voting_areas table, the intersection between voting areas and municipalities, and the area of the intersection polygon.</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p>
            <a:r>
              <a:rPr lang="en-US"/>
              <a:t>Introduction to uDig</a:t>
            </a:r>
          </a:p>
        </p:txBody>
      </p:sp>
      <p:sp>
        <p:nvSpPr>
          <p:cNvPr id="177155" name="Rectangle 7"/>
          <p:cNvSpPr>
            <a:spLocks noGrp="1" noChangeArrowheads="1"/>
          </p:cNvSpPr>
          <p:nvPr>
            <p:ph type="sldNum" sz="quarter" idx="5"/>
          </p:nvPr>
        </p:nvSpPr>
        <p:spPr>
          <a:noFill/>
        </p:spPr>
        <p:txBody>
          <a:bodyPr/>
          <a:lstStyle/>
          <a:p>
            <a:fld id="{301285D9-2A50-4D92-80B0-939C326046DF}" type="slidenum">
              <a:rPr lang="en-US"/>
              <a:pPr/>
              <a:t>84</a:t>
            </a:fld>
            <a:r>
              <a:rPr lang="en-US"/>
              <a:t> </a:t>
            </a:r>
          </a:p>
        </p:txBody>
      </p:sp>
      <p:sp>
        <p:nvSpPr>
          <p:cNvPr id="177156" name="Rectangle 2"/>
          <p:cNvSpPr>
            <a:spLocks noGrp="1" noRot="1" noChangeAspect="1" noChangeArrowheads="1" noTextEdit="1"/>
          </p:cNvSpPr>
          <p:nvPr>
            <p:ph type="sldImg"/>
          </p:nvPr>
        </p:nvSpPr>
        <p:spPr>
          <a:xfrm>
            <a:off x="1143000" y="685800"/>
            <a:ext cx="4572000" cy="3429000"/>
          </a:xfrm>
          <a:ln/>
        </p:spPr>
      </p:sp>
      <p:sp>
        <p:nvSpPr>
          <p:cNvPr id="177157" name="Rectangle 3"/>
          <p:cNvSpPr>
            <a:spLocks noGrp="1" noChangeArrowheads="1"/>
          </p:cNvSpPr>
          <p:nvPr>
            <p:ph type="body" idx="1"/>
          </p:nvPr>
        </p:nvSpPr>
        <p:spPr>
          <a:xfrm>
            <a:off x="914400" y="4343400"/>
            <a:ext cx="5029200" cy="4114800"/>
          </a:xfrm>
          <a:noFill/>
          <a:ln/>
        </p:spPr>
        <p:txBody>
          <a:bodyPr/>
          <a:lstStyle/>
          <a:p>
            <a:pPr eaLnBrk="1" hangingPunct="1"/>
            <a:r>
              <a:rPr lang="en-US" smtClean="0"/>
              <a:t>aka. BC Albers.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p>
            <a:r>
              <a:rPr lang="en-US"/>
              <a:t>Introduction to uDig</a:t>
            </a:r>
          </a:p>
        </p:txBody>
      </p:sp>
      <p:sp>
        <p:nvSpPr>
          <p:cNvPr id="178179" name="Rectangle 7"/>
          <p:cNvSpPr>
            <a:spLocks noGrp="1" noChangeArrowheads="1"/>
          </p:cNvSpPr>
          <p:nvPr>
            <p:ph type="sldNum" sz="quarter" idx="5"/>
          </p:nvPr>
        </p:nvSpPr>
        <p:spPr>
          <a:noFill/>
        </p:spPr>
        <p:txBody>
          <a:bodyPr/>
          <a:lstStyle/>
          <a:p>
            <a:fld id="{885C0ECE-E54A-4424-BD21-5F574D69CFB6}" type="slidenum">
              <a:rPr lang="en-US"/>
              <a:pPr/>
              <a:t>85</a:t>
            </a:fld>
            <a:r>
              <a:rPr lang="en-US"/>
              <a:t> </a:t>
            </a:r>
          </a:p>
        </p:txBody>
      </p:sp>
      <p:sp>
        <p:nvSpPr>
          <p:cNvPr id="178180" name="Rectangle 2"/>
          <p:cNvSpPr>
            <a:spLocks noGrp="1" noRot="1" noChangeAspect="1" noChangeArrowheads="1" noTextEdit="1"/>
          </p:cNvSpPr>
          <p:nvPr>
            <p:ph type="sldImg"/>
          </p:nvPr>
        </p:nvSpPr>
        <p:spPr>
          <a:xfrm>
            <a:off x="1143000" y="685800"/>
            <a:ext cx="4572000" cy="3429000"/>
          </a:xfrm>
          <a:ln/>
        </p:spPr>
      </p:sp>
      <p:sp>
        <p:nvSpPr>
          <p:cNvPr id="178181" name="Rectangle 3"/>
          <p:cNvSpPr>
            <a:spLocks noGrp="1" noChangeArrowheads="1"/>
          </p:cNvSpPr>
          <p:nvPr>
            <p:ph type="body" idx="1"/>
          </p:nvPr>
        </p:nvSpPr>
        <p:spPr>
          <a:xfrm>
            <a:off x="914400" y="4343400"/>
            <a:ext cx="5029200" cy="4114800"/>
          </a:xfrm>
          <a:noFill/>
          <a:ln/>
        </p:spPr>
        <p:txBody>
          <a:bodyPr/>
          <a:lstStyle/>
          <a:p>
            <a:pPr eaLnBrk="1" hangingPunct="1"/>
            <a:r>
              <a:rPr lang="en-US" smtClean="0"/>
              <a:t>aka. BC Albers.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en-US"/>
              <a:t>Introduction to uDig</a:t>
            </a:r>
          </a:p>
        </p:txBody>
      </p:sp>
      <p:sp>
        <p:nvSpPr>
          <p:cNvPr id="179203" name="Rectangle 7"/>
          <p:cNvSpPr>
            <a:spLocks noGrp="1" noChangeArrowheads="1"/>
          </p:cNvSpPr>
          <p:nvPr>
            <p:ph type="sldNum" sz="quarter" idx="5"/>
          </p:nvPr>
        </p:nvSpPr>
        <p:spPr>
          <a:noFill/>
        </p:spPr>
        <p:txBody>
          <a:bodyPr/>
          <a:lstStyle/>
          <a:p>
            <a:fld id="{471F3611-0FFE-4FB7-8FA6-B72253072800}" type="slidenum">
              <a:rPr lang="en-US"/>
              <a:pPr/>
              <a:t>86</a:t>
            </a:fld>
            <a:r>
              <a:rPr lang="en-US"/>
              <a:t> </a:t>
            </a:r>
          </a:p>
        </p:txBody>
      </p:sp>
      <p:sp>
        <p:nvSpPr>
          <p:cNvPr id="179204" name="Rectangle 2"/>
          <p:cNvSpPr>
            <a:spLocks noGrp="1" noRot="1" noChangeAspect="1" noChangeArrowheads="1" noTextEdit="1"/>
          </p:cNvSpPr>
          <p:nvPr>
            <p:ph type="sldImg"/>
          </p:nvPr>
        </p:nvSpPr>
        <p:spPr>
          <a:xfrm>
            <a:off x="1143000" y="685800"/>
            <a:ext cx="4572000" cy="3429000"/>
          </a:xfrm>
          <a:ln/>
        </p:spPr>
      </p:sp>
      <p:sp>
        <p:nvSpPr>
          <p:cNvPr id="179205" name="Rectangle 3"/>
          <p:cNvSpPr>
            <a:spLocks noGrp="1" noChangeArrowheads="1"/>
          </p:cNvSpPr>
          <p:nvPr>
            <p:ph type="body" idx="1"/>
          </p:nvPr>
        </p:nvSpPr>
        <p:spPr>
          <a:xfrm>
            <a:off x="914400" y="4343400"/>
            <a:ext cx="5029200" cy="4114800"/>
          </a:xfrm>
          <a:noFill/>
          <a:ln/>
        </p:spPr>
        <p:txBody>
          <a:bodyPr/>
          <a:lstStyle/>
          <a:p>
            <a:pPr eaLnBrk="1" hangingPunct="1"/>
            <a:r>
              <a:rPr lang="en-US" smtClean="0"/>
              <a:t>aka. BC Albers.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p>
            <a:r>
              <a:rPr lang="en-US"/>
              <a:t>Introduction to uDig</a:t>
            </a:r>
          </a:p>
        </p:txBody>
      </p:sp>
      <p:sp>
        <p:nvSpPr>
          <p:cNvPr id="180227" name="Rectangle 7"/>
          <p:cNvSpPr>
            <a:spLocks noGrp="1" noChangeArrowheads="1"/>
          </p:cNvSpPr>
          <p:nvPr>
            <p:ph type="sldNum" sz="quarter" idx="5"/>
          </p:nvPr>
        </p:nvSpPr>
        <p:spPr>
          <a:noFill/>
        </p:spPr>
        <p:txBody>
          <a:bodyPr/>
          <a:lstStyle/>
          <a:p>
            <a:fld id="{54E842A4-4D3E-4E7A-87AD-B431AD388AE8}" type="slidenum">
              <a:rPr lang="en-US"/>
              <a:pPr/>
              <a:t>87</a:t>
            </a:fld>
            <a:r>
              <a:rPr lang="en-US"/>
              <a:t> </a:t>
            </a:r>
          </a:p>
        </p:txBody>
      </p:sp>
      <p:sp>
        <p:nvSpPr>
          <p:cNvPr id="180228" name="Rectangle 2"/>
          <p:cNvSpPr>
            <a:spLocks noGrp="1" noRot="1" noChangeAspect="1" noChangeArrowheads="1" noTextEdit="1"/>
          </p:cNvSpPr>
          <p:nvPr>
            <p:ph type="sldImg"/>
          </p:nvPr>
        </p:nvSpPr>
        <p:spPr>
          <a:xfrm>
            <a:off x="1143000" y="685800"/>
            <a:ext cx="4572000" cy="3429000"/>
          </a:xfrm>
          <a:ln/>
        </p:spPr>
      </p:sp>
      <p:sp>
        <p:nvSpPr>
          <p:cNvPr id="180229" name="Rectangle 3"/>
          <p:cNvSpPr>
            <a:spLocks noGrp="1" noChangeArrowheads="1"/>
          </p:cNvSpPr>
          <p:nvPr>
            <p:ph type="body" idx="1"/>
          </p:nvPr>
        </p:nvSpPr>
        <p:spPr>
          <a:xfrm>
            <a:off x="914400" y="4343400"/>
            <a:ext cx="5029200" cy="4114800"/>
          </a:xfrm>
          <a:noFill/>
          <a:ln/>
        </p:spPr>
        <p:txBody>
          <a:bodyPr/>
          <a:lstStyle/>
          <a:p>
            <a:pPr eaLnBrk="1" hangingPunct="1"/>
            <a:r>
              <a:rPr lang="en-US" smtClean="0"/>
              <a:t>aka. BC Albers.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p>
            <a:r>
              <a:rPr lang="en-US"/>
              <a:t>Introduction to uDig</a:t>
            </a:r>
          </a:p>
        </p:txBody>
      </p:sp>
      <p:sp>
        <p:nvSpPr>
          <p:cNvPr id="181251" name="Rectangle 7"/>
          <p:cNvSpPr>
            <a:spLocks noGrp="1" noChangeArrowheads="1"/>
          </p:cNvSpPr>
          <p:nvPr>
            <p:ph type="sldNum" sz="quarter" idx="5"/>
          </p:nvPr>
        </p:nvSpPr>
        <p:spPr>
          <a:noFill/>
        </p:spPr>
        <p:txBody>
          <a:bodyPr/>
          <a:lstStyle/>
          <a:p>
            <a:fld id="{C03FA8BC-BA5D-4224-8F5C-CD6F13E3B274}" type="slidenum">
              <a:rPr lang="en-US"/>
              <a:pPr/>
              <a:t>111</a:t>
            </a:fld>
            <a:r>
              <a:rPr lang="en-US"/>
              <a:t> </a:t>
            </a:r>
          </a:p>
        </p:txBody>
      </p:sp>
      <p:sp>
        <p:nvSpPr>
          <p:cNvPr id="181252" name="Rectangle 2"/>
          <p:cNvSpPr>
            <a:spLocks noGrp="1" noRot="1" noChangeAspect="1" noChangeArrowheads="1" noTextEdit="1"/>
          </p:cNvSpPr>
          <p:nvPr>
            <p:ph type="sldImg"/>
          </p:nvPr>
        </p:nvSpPr>
        <p:spPr>
          <a:xfrm>
            <a:off x="1143000" y="685800"/>
            <a:ext cx="4572000" cy="3429000"/>
          </a:xfrm>
          <a:ln/>
        </p:spPr>
      </p:sp>
      <p:sp>
        <p:nvSpPr>
          <p:cNvPr id="181253"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p>
            <a:r>
              <a:rPr lang="en-US"/>
              <a:t>Introduction to uDig</a:t>
            </a:r>
          </a:p>
        </p:txBody>
      </p:sp>
      <p:sp>
        <p:nvSpPr>
          <p:cNvPr id="136195" name="Rectangle 7"/>
          <p:cNvSpPr>
            <a:spLocks noGrp="1" noChangeArrowheads="1"/>
          </p:cNvSpPr>
          <p:nvPr>
            <p:ph type="sldNum" sz="quarter" idx="5"/>
          </p:nvPr>
        </p:nvSpPr>
        <p:spPr>
          <a:noFill/>
        </p:spPr>
        <p:txBody>
          <a:bodyPr/>
          <a:lstStyle/>
          <a:p>
            <a:fld id="{7CC7E944-ECFE-4F1A-BDED-50BF46610741}" type="slidenum">
              <a:rPr lang="en-US"/>
              <a:pPr/>
              <a:t>11</a:t>
            </a:fld>
            <a:r>
              <a:rPr lang="en-US"/>
              <a:t> </a:t>
            </a:r>
          </a:p>
        </p:txBody>
      </p:sp>
      <p:sp>
        <p:nvSpPr>
          <p:cNvPr id="136196" name="Rectangle 2"/>
          <p:cNvSpPr>
            <a:spLocks noGrp="1" noRot="1" noChangeAspect="1" noChangeArrowheads="1" noTextEdit="1"/>
          </p:cNvSpPr>
          <p:nvPr>
            <p:ph type="sldImg"/>
          </p:nvPr>
        </p:nvSpPr>
        <p:spPr>
          <a:xfrm>
            <a:off x="1143000" y="685800"/>
            <a:ext cx="4572000" cy="3429000"/>
          </a:xfrm>
          <a:ln/>
        </p:spPr>
      </p:sp>
      <p:sp>
        <p:nvSpPr>
          <p:cNvPr id="136197"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PostgreSQL installation package is in the CDROM at </a:t>
            </a:r>
            <a:r>
              <a:rPr lang="en-US" smtClean="0">
                <a:latin typeface="Courier" charset="0"/>
                <a:cs typeface="Times New Roman" pitchFamily="18" charset="0"/>
              </a:rPr>
              <a:t>Software\Windows\PostgreSQL\</a:t>
            </a:r>
            <a:r>
              <a:rPr lang="en-US" smtClean="0">
                <a:cs typeface="Times New Roman" pitchFamily="18" charset="0"/>
              </a:rPr>
              <a:t>.</a:t>
            </a:r>
          </a:p>
          <a:p>
            <a:pPr eaLnBrk="1" hangingPunct="1">
              <a:buFontTx/>
              <a:buChar char="•"/>
            </a:pPr>
            <a:r>
              <a:rPr lang="en-US" smtClean="0">
                <a:cs typeface="Times New Roman" pitchFamily="18" charset="0"/>
              </a:rPr>
              <a:t>Double-click the </a:t>
            </a:r>
            <a:r>
              <a:rPr lang="en-US" smtClean="0">
                <a:latin typeface="Courier" charset="0"/>
                <a:cs typeface="Times New Roman" pitchFamily="18" charset="0"/>
              </a:rPr>
              <a:t>postgresql-8.2.msi</a:t>
            </a:r>
            <a:r>
              <a:rPr lang="en-US" smtClean="0">
                <a:cs typeface="Times New Roman" pitchFamily="18" charset="0"/>
              </a:rPr>
              <a:t> file.</a:t>
            </a:r>
          </a:p>
          <a:p>
            <a:pPr eaLnBrk="1" hangingPunct="1">
              <a:buFontTx/>
              <a:buChar char="•"/>
            </a:pPr>
            <a:r>
              <a:rPr lang="en-US" smtClean="0">
                <a:cs typeface="Times New Roman" pitchFamily="18" charset="0"/>
              </a:rPr>
              <a:t>The installer will start up. Choose your language and follow the installation instructions.</a:t>
            </a:r>
          </a:p>
          <a:p>
            <a:pPr eaLnBrk="1" hangingPunct="1">
              <a:buFontTx/>
              <a:buChar char="•"/>
            </a:pPr>
            <a:r>
              <a:rPr lang="en-US" smtClean="0">
                <a:cs typeface="Times New Roman" pitchFamily="18" charset="0"/>
              </a:rPr>
              <a:t>When the “Installation options” selector comes up, choose to enable the PostGIS extension. </a:t>
            </a:r>
          </a:p>
          <a:p>
            <a:pPr eaLnBrk="1" hangingPunct="1">
              <a:buFontTx/>
              <a:buChar char="•"/>
            </a:pPr>
            <a:r>
              <a:rPr lang="en-US" smtClean="0">
                <a:cs typeface="Times New Roman" pitchFamily="18" charset="0"/>
              </a:rPr>
              <a:t>You will have to select an account the run PostgreSQL under.  The default “postgres” user name is standard.</a:t>
            </a:r>
          </a:p>
          <a:p>
            <a:pPr eaLnBrk="1" hangingPunct="1">
              <a:buFontTx/>
              <a:buChar char="•"/>
            </a:pPr>
            <a:r>
              <a:rPr lang="en-US" smtClean="0">
                <a:cs typeface="Times New Roman" pitchFamily="18" charset="0"/>
              </a:rPr>
              <a:t>If you plan on accessing PostgreSQL from any machine other than the machine you are installing it on, you have to check “Accept connections on all addresses” box.  The default locale and encoding are good for English. </a:t>
            </a:r>
          </a:p>
          <a:p>
            <a:pPr eaLnBrk="1" hangingPunct="1">
              <a:buFontTx/>
              <a:buChar char="•"/>
            </a:pPr>
            <a:r>
              <a:rPr lang="en-US" smtClean="0">
                <a:cs typeface="Times New Roman" pitchFamily="18" charset="0"/>
              </a:rPr>
              <a:t>Even if you accept connections in principle, you will have to specifically indicate which hosts or networks you will accept connections from by editing a configuration file.  This is covered later in the workshop. </a:t>
            </a:r>
          </a:p>
          <a:p>
            <a:pPr eaLnBrk="1" hangingPunct="1">
              <a:buFontTx/>
              <a:buChar char="•"/>
            </a:pPr>
            <a:r>
              <a:rPr lang="en-US" smtClean="0">
                <a:cs typeface="Times New Roman" pitchFamily="18" charset="0"/>
              </a:rPr>
              <a:t>The PL/PgSQL language is required for PostGIS, so ensure it is selected.  PL/Perl is handy for Perl programmers who want to write triggers and functions in Perl, but not required by PostGIS. </a:t>
            </a:r>
          </a:p>
          <a:p>
            <a:pPr eaLnBrk="1" hangingPunct="1">
              <a:buFontTx/>
              <a:buChar char="•"/>
            </a:pPr>
            <a:r>
              <a:rPr lang="en-US" smtClean="0">
                <a:cs typeface="Times New Roman" pitchFamily="18" charset="0"/>
              </a:rPr>
              <a:t>The B-Tree GIST, Fuzzy String Match, and Tsearch2 modules might come in handy if you work with PostgreSQL enough to become a power user.</a:t>
            </a:r>
          </a:p>
          <a:p>
            <a:pPr eaLnBrk="1" hangingPunct="1">
              <a:buFontTx/>
              <a:buChar char="•"/>
            </a:pPr>
            <a:r>
              <a:rPr lang="en-US" smtClean="0">
                <a:cs typeface="Times New Roman" pitchFamily="18" charset="0"/>
              </a:rPr>
              <a:t>If you enable PostGIS in “template1”, then </a:t>
            </a:r>
            <a:r>
              <a:rPr lang="en-US" b="1" smtClean="0">
                <a:cs typeface="Times New Roman" pitchFamily="18" charset="0"/>
              </a:rPr>
              <a:t>all</a:t>
            </a:r>
            <a:r>
              <a:rPr lang="en-US" smtClean="0">
                <a:cs typeface="Times New Roman" pitchFamily="18" charset="0"/>
              </a:rPr>
              <a:t> of your databases in PostgreSQL will be spatially enabled.  This is not necessarily a bad thing, but it means your databases will have extra functions and dependencies in them that you might not want or need if your database uses no spatial objects.  Leave this option unchecked, we will cover manually enabling PostGIS in the workshop. </a:t>
            </a:r>
          </a:p>
          <a:p>
            <a:pPr eaLnBrk="1" hangingPunct="1">
              <a:buFontTx/>
              <a:buChar char="•"/>
            </a:pPr>
            <a:r>
              <a:rPr lang="en-US" smtClean="0">
                <a:cs typeface="Times New Roman" pitchFamily="18" charset="0"/>
              </a:rPr>
              <a:t>That is it for decisions! Complete your installation.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p>
            <a:r>
              <a:rPr lang="en-US"/>
              <a:t>Introduction to uDig</a:t>
            </a:r>
          </a:p>
        </p:txBody>
      </p:sp>
      <p:sp>
        <p:nvSpPr>
          <p:cNvPr id="137219" name="Rectangle 7"/>
          <p:cNvSpPr>
            <a:spLocks noGrp="1" noChangeArrowheads="1"/>
          </p:cNvSpPr>
          <p:nvPr>
            <p:ph type="sldNum" sz="quarter" idx="5"/>
          </p:nvPr>
        </p:nvSpPr>
        <p:spPr>
          <a:noFill/>
        </p:spPr>
        <p:txBody>
          <a:bodyPr/>
          <a:lstStyle/>
          <a:p>
            <a:fld id="{CFF8BA21-190F-4876-A508-7DE702F854E7}" type="slidenum">
              <a:rPr lang="en-US"/>
              <a:pPr/>
              <a:t>12</a:t>
            </a:fld>
            <a:r>
              <a:rPr lang="en-US"/>
              <a:t> </a:t>
            </a:r>
          </a:p>
        </p:txBody>
      </p:sp>
      <p:sp>
        <p:nvSpPr>
          <p:cNvPr id="137220" name="Rectangle 2"/>
          <p:cNvSpPr>
            <a:spLocks noGrp="1" noRot="1" noChangeAspect="1" noChangeArrowheads="1" noTextEdit="1"/>
          </p:cNvSpPr>
          <p:nvPr>
            <p:ph type="sldImg"/>
          </p:nvPr>
        </p:nvSpPr>
        <p:spPr>
          <a:xfrm>
            <a:off x="1143000" y="685800"/>
            <a:ext cx="4572000" cy="3429000"/>
          </a:xfrm>
          <a:ln/>
        </p:spPr>
      </p:sp>
      <p:sp>
        <p:nvSpPr>
          <p:cNvPr id="13722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n-US"/>
              <a:t>Introduction to uDig</a:t>
            </a:r>
          </a:p>
        </p:txBody>
      </p:sp>
      <p:sp>
        <p:nvSpPr>
          <p:cNvPr id="138243" name="Rectangle 7"/>
          <p:cNvSpPr>
            <a:spLocks noGrp="1" noChangeArrowheads="1"/>
          </p:cNvSpPr>
          <p:nvPr>
            <p:ph type="sldNum" sz="quarter" idx="5"/>
          </p:nvPr>
        </p:nvSpPr>
        <p:spPr>
          <a:noFill/>
        </p:spPr>
        <p:txBody>
          <a:bodyPr/>
          <a:lstStyle/>
          <a:p>
            <a:fld id="{0E0A51B1-7A44-4A18-9CAB-602613507F76}" type="slidenum">
              <a:rPr lang="en-US"/>
              <a:pPr/>
              <a:t>15</a:t>
            </a:fld>
            <a:r>
              <a:rPr lang="en-US"/>
              <a:t> </a:t>
            </a:r>
          </a:p>
        </p:txBody>
      </p:sp>
      <p:sp>
        <p:nvSpPr>
          <p:cNvPr id="138244" name="Rectangle 2"/>
          <p:cNvSpPr>
            <a:spLocks noGrp="1" noRot="1" noChangeAspect="1" noChangeArrowheads="1" noTextEdit="1"/>
          </p:cNvSpPr>
          <p:nvPr>
            <p:ph type="sldImg"/>
          </p:nvPr>
        </p:nvSpPr>
        <p:spPr>
          <a:xfrm>
            <a:off x="1143000" y="685800"/>
            <a:ext cx="4572000" cy="3429000"/>
          </a:xfrm>
          <a:ln/>
        </p:spPr>
      </p:sp>
      <p:sp>
        <p:nvSpPr>
          <p:cNvPr id="13824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p>
            <a:r>
              <a:rPr lang="en-US"/>
              <a:t>Introduction to uDig</a:t>
            </a:r>
          </a:p>
        </p:txBody>
      </p:sp>
      <p:sp>
        <p:nvSpPr>
          <p:cNvPr id="139267" name="Rectangle 7"/>
          <p:cNvSpPr>
            <a:spLocks noGrp="1" noChangeArrowheads="1"/>
          </p:cNvSpPr>
          <p:nvPr>
            <p:ph type="sldNum" sz="quarter" idx="5"/>
          </p:nvPr>
        </p:nvSpPr>
        <p:spPr>
          <a:noFill/>
        </p:spPr>
        <p:txBody>
          <a:bodyPr/>
          <a:lstStyle/>
          <a:p>
            <a:fld id="{F007A904-BD37-44F8-A739-AFF44E5A5C00}" type="slidenum">
              <a:rPr lang="en-US"/>
              <a:pPr/>
              <a:t>16</a:t>
            </a:fld>
            <a:r>
              <a:rPr lang="en-US"/>
              <a:t> </a:t>
            </a:r>
          </a:p>
        </p:txBody>
      </p:sp>
      <p:sp>
        <p:nvSpPr>
          <p:cNvPr id="139268" name="Rectangle 2"/>
          <p:cNvSpPr>
            <a:spLocks noGrp="1" noRot="1" noChangeAspect="1" noChangeArrowheads="1" noTextEdit="1"/>
          </p:cNvSpPr>
          <p:nvPr>
            <p:ph type="sldImg"/>
          </p:nvPr>
        </p:nvSpPr>
        <p:spPr>
          <a:xfrm>
            <a:off x="1143000" y="685800"/>
            <a:ext cx="4572000" cy="3429000"/>
          </a:xfrm>
          <a:ln/>
        </p:spPr>
      </p:sp>
      <p:sp>
        <p:nvSpPr>
          <p:cNvPr id="139269"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PostGIS installation package is in the CDROM at </a:t>
            </a:r>
            <a:r>
              <a:rPr lang="en-US" smtClean="0">
                <a:latin typeface="Courier" charset="0"/>
                <a:cs typeface="Times New Roman" pitchFamily="18" charset="0"/>
              </a:rPr>
              <a:t>Software\Windows\PostgreSQL\</a:t>
            </a:r>
            <a:r>
              <a:rPr lang="en-US" smtClean="0"/>
              <a:t>postgis-pg82-setup-1.2.2.exe</a:t>
            </a:r>
          </a:p>
          <a:p>
            <a:pPr eaLnBrk="1" hangingPunct="1">
              <a:buFontTx/>
              <a:buChar char="•"/>
            </a:pPr>
            <a:r>
              <a:rPr lang="en-US" smtClean="0"/>
              <a:t>Run postgis-pg82-setup-1.2.2.exe</a:t>
            </a:r>
          </a:p>
          <a:p>
            <a:pPr eaLnBrk="1" hangingPunct="1">
              <a:buFontTx/>
              <a:buChar char="•"/>
            </a:pPr>
            <a:r>
              <a:rPr lang="en-US" smtClean="0"/>
              <a:t>Deselect ‘Create Database’ option; we will do this later.</a:t>
            </a:r>
          </a:p>
          <a:p>
            <a:pPr eaLnBrk="1" hangingPunct="1">
              <a:buFontTx/>
              <a:buChar char="•"/>
            </a:pPr>
            <a:r>
              <a:rPr lang="en-US" smtClean="0"/>
              <a:t>Accept the default PostgreSQL path.</a:t>
            </a:r>
          </a:p>
          <a:p>
            <a:pPr eaLnBrk="1" hangingPunct="1">
              <a:buFontTx/>
              <a:buChar char="•"/>
            </a:pPr>
            <a:r>
              <a:rPr lang="en-US" smtClean="0"/>
              <a:t>‘Database Connection’ page collects login information for the ‘Create Database’ option.  We don’t need to fill it in.</a:t>
            </a:r>
          </a:p>
          <a:p>
            <a:pPr eaLnBrk="1" hangingPunct="1">
              <a:buFontTx/>
              <a:buChar char="•"/>
            </a:pPr>
            <a:r>
              <a:rPr lang="en-US" smtClean="0"/>
              <a:t>Click ‘Install’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p:spPr>
        <p:txBody>
          <a:bodyPr/>
          <a:lstStyle/>
          <a:p>
            <a:r>
              <a:rPr lang="en-US"/>
              <a:t>Introduction to uDig</a:t>
            </a:r>
          </a:p>
        </p:txBody>
      </p:sp>
      <p:sp>
        <p:nvSpPr>
          <p:cNvPr id="140291" name="Rectangle 7"/>
          <p:cNvSpPr>
            <a:spLocks noGrp="1" noChangeArrowheads="1"/>
          </p:cNvSpPr>
          <p:nvPr>
            <p:ph type="sldNum" sz="quarter" idx="5"/>
          </p:nvPr>
        </p:nvSpPr>
        <p:spPr>
          <a:noFill/>
        </p:spPr>
        <p:txBody>
          <a:bodyPr/>
          <a:lstStyle/>
          <a:p>
            <a:fld id="{4D5D7A3B-9C1C-4F6B-879E-E193E4817099}" type="slidenum">
              <a:rPr lang="en-US"/>
              <a:pPr/>
              <a:t>17</a:t>
            </a:fld>
            <a:r>
              <a:rPr lang="en-US"/>
              <a:t> </a:t>
            </a:r>
          </a:p>
        </p:txBody>
      </p:sp>
      <p:sp>
        <p:nvSpPr>
          <p:cNvPr id="140292" name="Rectangle 2"/>
          <p:cNvSpPr>
            <a:spLocks noGrp="1" noRot="1" noChangeAspect="1" noChangeArrowheads="1" noTextEdit="1"/>
          </p:cNvSpPr>
          <p:nvPr>
            <p:ph type="sldImg"/>
          </p:nvPr>
        </p:nvSpPr>
        <p:spPr>
          <a:xfrm>
            <a:off x="1143000" y="685800"/>
            <a:ext cx="4572000" cy="3429000"/>
          </a:xfrm>
          <a:ln/>
        </p:spPr>
      </p:sp>
      <p:sp>
        <p:nvSpPr>
          <p:cNvPr id="140293"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PostGIS installation package is in the CDROM at </a:t>
            </a:r>
            <a:r>
              <a:rPr lang="en-US" smtClean="0">
                <a:latin typeface="Courier" charset="0"/>
                <a:cs typeface="Times New Roman" pitchFamily="18" charset="0"/>
              </a:rPr>
              <a:t>Software\Windows\PostgreSQL\</a:t>
            </a:r>
            <a:r>
              <a:rPr lang="en-US" smtClean="0"/>
              <a:t>postgis-pg82-setup-1.2.2.exe</a:t>
            </a:r>
          </a:p>
          <a:p>
            <a:pPr eaLnBrk="1" hangingPunct="1">
              <a:buFontTx/>
              <a:buChar char="•"/>
            </a:pPr>
            <a:r>
              <a:rPr lang="en-US" smtClean="0"/>
              <a:t>Run postgis-pg82-setup-1.2.2.exe</a:t>
            </a:r>
          </a:p>
          <a:p>
            <a:pPr eaLnBrk="1" hangingPunct="1">
              <a:buFontTx/>
              <a:buChar char="•"/>
            </a:pPr>
            <a:r>
              <a:rPr lang="en-US" smtClean="0"/>
              <a:t>Deselect ‘Create Database’ option; we will do this later.</a:t>
            </a:r>
          </a:p>
          <a:p>
            <a:pPr eaLnBrk="1" hangingPunct="1">
              <a:buFontTx/>
              <a:buChar char="•"/>
            </a:pPr>
            <a:r>
              <a:rPr lang="en-US" smtClean="0"/>
              <a:t>Accept the default PostgreSQL path.</a:t>
            </a:r>
          </a:p>
          <a:p>
            <a:pPr eaLnBrk="1" hangingPunct="1">
              <a:buFontTx/>
              <a:buChar char="•"/>
            </a:pPr>
            <a:r>
              <a:rPr lang="en-US" smtClean="0"/>
              <a:t>‘Database Connection’ page collects login information for the ‘Create Database’ option.  We don’t need to fill it in.</a:t>
            </a:r>
          </a:p>
          <a:p>
            <a:pPr eaLnBrk="1" hangingPunct="1">
              <a:buFontTx/>
              <a:buChar char="•"/>
            </a:pPr>
            <a:r>
              <a:rPr lang="en-US" smtClean="0"/>
              <a:t>Click ‘Install’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n-US"/>
              <a:t>Introduction to uDig</a:t>
            </a:r>
          </a:p>
        </p:txBody>
      </p:sp>
      <p:sp>
        <p:nvSpPr>
          <p:cNvPr id="141315" name="Rectangle 7"/>
          <p:cNvSpPr>
            <a:spLocks noGrp="1" noChangeArrowheads="1"/>
          </p:cNvSpPr>
          <p:nvPr>
            <p:ph type="sldNum" sz="quarter" idx="5"/>
          </p:nvPr>
        </p:nvSpPr>
        <p:spPr>
          <a:noFill/>
        </p:spPr>
        <p:txBody>
          <a:bodyPr/>
          <a:lstStyle/>
          <a:p>
            <a:fld id="{0DB8F5F0-12F9-4089-95DA-7CC10CEBE093}" type="slidenum">
              <a:rPr lang="en-US"/>
              <a:pPr/>
              <a:t>18</a:t>
            </a:fld>
            <a:r>
              <a:rPr lang="en-US"/>
              <a:t> </a:t>
            </a:r>
          </a:p>
        </p:txBody>
      </p:sp>
      <p:sp>
        <p:nvSpPr>
          <p:cNvPr id="141316" name="Rectangle 2"/>
          <p:cNvSpPr>
            <a:spLocks noGrp="1" noRot="1" noChangeAspect="1" noChangeArrowheads="1" noTextEdit="1"/>
          </p:cNvSpPr>
          <p:nvPr>
            <p:ph type="sldImg"/>
          </p:nvPr>
        </p:nvSpPr>
        <p:spPr>
          <a:xfrm>
            <a:off x="1143000" y="685800"/>
            <a:ext cx="4572000" cy="3429000"/>
          </a:xfrm>
          <a:ln/>
        </p:spPr>
      </p:sp>
      <p:sp>
        <p:nvSpPr>
          <p:cNvPr id="141317" name="Rectangle 3"/>
          <p:cNvSpPr>
            <a:spLocks noGrp="1" noChangeArrowheads="1"/>
          </p:cNvSpPr>
          <p:nvPr>
            <p:ph type="body" idx="1"/>
          </p:nvPr>
        </p:nvSpPr>
        <p:spPr>
          <a:xfrm>
            <a:off x="914400" y="4343400"/>
            <a:ext cx="5029200" cy="4114800"/>
          </a:xfrm>
          <a:noFill/>
          <a:ln/>
        </p:spPr>
        <p:txBody>
          <a:bodyPr/>
          <a:lstStyle/>
          <a:p>
            <a:pPr eaLnBrk="1" hangingPunct="1"/>
            <a:r>
              <a:rPr lang="en-US" smtClean="0">
                <a:cs typeface="Times New Roman" pitchFamily="18" charset="0"/>
              </a:rPr>
              <a:t>The installer will set up a PostgreSQL menu in your start menu.</a:t>
            </a:r>
          </a:p>
          <a:p>
            <a:pPr eaLnBrk="1" hangingPunct="1">
              <a:buFontTx/>
              <a:buChar char="•"/>
            </a:pPr>
            <a:r>
              <a:rPr lang="en-US" smtClean="0"/>
              <a:t>Go to the PostgreSQL menu and run PgAdmin III.  </a:t>
            </a:r>
          </a:p>
          <a:p>
            <a:pPr eaLnBrk="1" hangingPunct="1">
              <a:buFontTx/>
              <a:buChar char="•"/>
            </a:pPr>
            <a:r>
              <a:rPr lang="en-US" smtClean="0">
                <a:cs typeface="Times New Roman" pitchFamily="18" charset="0"/>
              </a:rPr>
              <a:t>Double click on the “PostgreSQL Database Server” tree entry.  You will be prompted for the super user password to connect to the “template1” database. </a:t>
            </a:r>
          </a:p>
          <a:p>
            <a:pPr eaLnBrk="1" hangingPunct="1">
              <a:buFontTx/>
              <a:buChar char="•"/>
            </a:pPr>
            <a:r>
              <a:rPr lang="en-US" smtClean="0">
                <a:cs typeface="Times New Roman" pitchFamily="18" charset="0"/>
              </a:rPr>
              <a:t>Navigate to the “Databases” section of the database tree and open “Edit </a:t>
            </a:r>
            <a:r>
              <a:rPr lang="en-US" smtClean="0">
                <a:cs typeface="Times New Roman" pitchFamily="18" charset="0"/>
                <a:sym typeface="Wingdings" pitchFamily="2" charset="2"/>
              </a:rPr>
              <a:t></a:t>
            </a:r>
            <a:r>
              <a:rPr lang="en-US" smtClean="0">
                <a:cs typeface="Times New Roman" pitchFamily="18" charset="0"/>
              </a:rPr>
              <a:t> New Object </a:t>
            </a:r>
            <a:r>
              <a:rPr lang="en-US" smtClean="0">
                <a:cs typeface="Times New Roman" pitchFamily="18" charset="0"/>
                <a:sym typeface="Wingdings" pitchFamily="2" charset="2"/>
              </a:rPr>
              <a:t></a:t>
            </a:r>
            <a:r>
              <a:rPr lang="en-US" smtClean="0">
                <a:cs typeface="Times New Roman" pitchFamily="18" charset="0"/>
              </a:rPr>
              <a:t> New Database”.  Add a new database named “postgis”, with “postgres” as the owner “template1” as the template and “pg_default” as the tablespace. </a:t>
            </a:r>
          </a:p>
          <a:p>
            <a:pPr eaLnBrk="1" hangingPunct="1">
              <a:buFontTx/>
              <a:buChar char="•"/>
            </a:pPr>
            <a:r>
              <a:rPr lang="en-US" smtClean="0">
                <a:cs typeface="Times New Roman" pitchFamily="18" charset="0"/>
              </a:rPr>
              <a:t>Open up the new “postgis” database tree and navigate to the languages. Check that PL/PgSQL is already installed.  This language is needed for PostGIS. </a:t>
            </a:r>
          </a:p>
          <a:p>
            <a:pPr eaLnBrk="1" hangingPunct="1">
              <a:buFontTx/>
              <a:buChar char="•"/>
            </a:pPr>
            <a:r>
              <a:rPr lang="en-US" smtClean="0">
                <a:cs typeface="Times New Roman" pitchFamily="18" charset="0"/>
              </a:rPr>
              <a:t>Now we are ready to install PostGIS.  Open up the SQL window by clicking the SQL button (the one with the pencil).</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Files\PostgreSQL\8.1\contrib\share\lwpostgis.sql</a:t>
            </a:r>
            <a:endParaRPr lang="en-US" smtClean="0">
              <a:cs typeface="Times New Roman" pitchFamily="18" charset="0"/>
            </a:endParaRPr>
          </a:p>
          <a:p>
            <a:pPr eaLnBrk="1" hangingPunct="1">
              <a:buFontTx/>
              <a:buChar char="•"/>
            </a:pPr>
            <a:r>
              <a:rPr lang="en-US" smtClean="0">
                <a:cs typeface="Times New Roman" pitchFamily="18" charset="0"/>
              </a:rPr>
              <a:t>Press the “Run” button.  (The green triangle.)  The </a:t>
            </a:r>
            <a:r>
              <a:rPr lang="en-US" smtClean="0">
                <a:latin typeface="Courier" charset="0"/>
                <a:cs typeface="Times New Roman" pitchFamily="18" charset="0"/>
              </a:rPr>
              <a:t>postgis.sql</a:t>
            </a:r>
            <a:r>
              <a:rPr lang="en-US" smtClean="0">
                <a:cs typeface="Times New Roman" pitchFamily="18" charset="0"/>
              </a:rPr>
              <a:t> file will execute, loading the PostGIS functions and objects into the “postgis” database.</a:t>
            </a:r>
          </a:p>
          <a:p>
            <a:pPr eaLnBrk="1" hangingPunct="1">
              <a:buFontTx/>
              <a:buChar char="•"/>
            </a:pPr>
            <a:r>
              <a:rPr lang="en-US" smtClean="0">
                <a:cs typeface="Times New Roman" pitchFamily="18" charset="0"/>
              </a:rPr>
              <a:t>Choose “File </a:t>
            </a:r>
            <a:r>
              <a:rPr lang="en-US" smtClean="0">
                <a:cs typeface="Times New Roman" pitchFamily="18" charset="0"/>
                <a:sym typeface="Wingdings" pitchFamily="2" charset="2"/>
              </a:rPr>
              <a:t></a:t>
            </a:r>
            <a:r>
              <a:rPr lang="en-US" smtClean="0">
                <a:cs typeface="Times New Roman" pitchFamily="18" charset="0"/>
              </a:rPr>
              <a:t> Open…” and navigate to </a:t>
            </a:r>
            <a:br>
              <a:rPr lang="en-US" smtClean="0">
                <a:cs typeface="Times New Roman" pitchFamily="18" charset="0"/>
              </a:rPr>
            </a:br>
            <a:r>
              <a:rPr lang="en-US" smtClean="0">
                <a:latin typeface="Courier" charset="0"/>
                <a:cs typeface="Times New Roman" pitchFamily="18" charset="0"/>
              </a:rPr>
              <a:t>C:\Program Files\PostgreSQL\8.1\contrib\share\spatial_ref_sys.sql</a:t>
            </a:r>
            <a:endParaRPr lang="en-US" smtClean="0">
              <a:cs typeface="Times New Roman" pitchFamily="18" charset="0"/>
            </a:endParaRPr>
          </a:p>
          <a:p>
            <a:pPr eaLnBrk="1" hangingPunct="1">
              <a:buFontTx/>
              <a:buChar char="•"/>
            </a:pPr>
            <a:r>
              <a:rPr lang="en-US" smtClean="0">
                <a:cs typeface="Times New Roman" pitchFamily="18" charset="0"/>
              </a:rPr>
              <a:t>Press the “Run” button again.  The </a:t>
            </a:r>
            <a:r>
              <a:rPr lang="en-US" smtClean="0">
                <a:latin typeface="Courier" charset="0"/>
                <a:cs typeface="Times New Roman" pitchFamily="18" charset="0"/>
              </a:rPr>
              <a:t>spatial_ref_sys.sql</a:t>
            </a:r>
            <a:r>
              <a:rPr lang="en-US" smtClean="0">
                <a:cs typeface="Times New Roman" pitchFamily="18" charset="0"/>
              </a:rPr>
              <a:t> file will execute, loading the EPSG coordinate reference systems into the PostGIS spatial reference table.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1328644" y="217733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123" name="Rectangle 3"/>
          <p:cNvSpPr>
            <a:spLocks noGrp="1" noChangeArrowheads="1"/>
          </p:cNvSpPr>
          <p:nvPr>
            <p:ph type="subTitle" idx="1" hasCustomPrompt="1"/>
          </p:nvPr>
        </p:nvSpPr>
        <p:spPr>
          <a:xfrm>
            <a:off x="1328644" y="356798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ijdelijke aanduiding voor voettekst 4"/>
          <p:cNvSpPr>
            <a:spLocks noGrp="1"/>
          </p:cNvSpPr>
          <p:nvPr>
            <p:ph type="ftr" sz="quarter" idx="11"/>
          </p:nvPr>
        </p:nvSpPr>
        <p:spPr/>
        <p:txBody>
          <a:bodyPr/>
          <a:lstStyle>
            <a:lvl1pPr>
              <a:defRPr sz="1000"/>
            </a:lvl1pPr>
          </a:lstStyle>
          <a:p>
            <a:r>
              <a:rPr lang="en-US" dirty="0" smtClean="0"/>
              <a:t>To modify choose 'Insert' then 'Header and footer'</a:t>
            </a:r>
            <a:endParaRPr lang="en-US"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10" name="Picture 5" descr="UT_ITC powerpoint sheet small_2"/>
          <p:cNvPicPr>
            <a:picLocks noChangeAspect="1" noChangeArrowheads="1"/>
          </p:cNvPicPr>
          <p:nvPr/>
        </p:nvPicPr>
        <p:blipFill>
          <a:blip r:embed="rId2" cstate="print"/>
          <a:srcRect t="1814"/>
          <a:stretch>
            <a:fillRect/>
          </a:stretch>
        </p:blipFill>
        <p:spPr bwMode="auto">
          <a:xfrm>
            <a:off x="0" y="278769"/>
            <a:ext cx="977900" cy="4950456"/>
          </a:xfrm>
          <a:prstGeom prst="rect">
            <a:avLst/>
          </a:prstGeom>
          <a:noFill/>
        </p:spPr>
      </p:pic>
      <p:sp>
        <p:nvSpPr>
          <p:cNvPr id="9" name="Date Placeholder 10"/>
          <p:cNvSpPr>
            <a:spLocks noGrp="1"/>
          </p:cNvSpPr>
          <p:nvPr>
            <p:ph type="dt" sz="half" idx="15"/>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with bulle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0"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11" name="Date Placeholder 10"/>
          <p:cNvSpPr>
            <a:spLocks noGrp="1"/>
          </p:cNvSpPr>
          <p:nvPr>
            <p:ph type="dt" sz="half" idx="15"/>
          </p:nvPr>
        </p:nvSpPr>
        <p:spPr/>
        <p:txBody>
          <a:bodyPr/>
          <a:lstStyle/>
          <a:p>
            <a:fld id="{78AAE3AD-418B-487C-84CC-97583516F9DF}" type="datetime1">
              <a:rPr lang="en-GB" smtClean="0"/>
              <a:pPr/>
              <a:t>18/10/2010</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r>
              <a:rPr lang="en-US" smtClean="0"/>
              <a:t>To modify choose 'Insert' then 'Header and footer'</a:t>
            </a: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with title">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r>
              <a:rPr lang="en-US" smtClean="0"/>
              <a:t>To modify choose 'Insert' then 'Header and footer'</a:t>
            </a:r>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7"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8"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9" name="Date Placeholder 10"/>
          <p:cNvSpPr>
            <a:spLocks noGrp="1"/>
          </p:cNvSpPr>
          <p:nvPr>
            <p:ph type="dt" sz="half" idx="15"/>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with tex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noProof="0" smtClean="0"/>
              <a:t>Click to edit Master text styles</a:t>
            </a:r>
          </a:p>
        </p:txBody>
      </p:sp>
      <p:sp>
        <p:nvSpPr>
          <p:cNvPr id="5" name="Tijdelijke aanduiding voor voettekst 4"/>
          <p:cNvSpPr>
            <a:spLocks noGrp="1"/>
          </p:cNvSpPr>
          <p:nvPr>
            <p:ph type="ftr" sz="quarter" idx="11"/>
          </p:nvPr>
        </p:nvSpPr>
        <p:spPr/>
        <p:txBody>
          <a:bodyPr/>
          <a:lstStyle>
            <a:lvl1pPr>
              <a:defRPr/>
            </a:lvl1pPr>
          </a:lstStyle>
          <a:p>
            <a:r>
              <a:rPr lang="en-US" dirty="0" smtClean="0"/>
              <a:t>To modify choose 'Insert' then 'Header and footer'</a:t>
            </a:r>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8"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1"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9" name="Date Placeholder 10"/>
          <p:cNvSpPr>
            <a:spLocks noGrp="1"/>
          </p:cNvSpPr>
          <p:nvPr>
            <p:ph type="dt" sz="half" idx="15"/>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with pictur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8072462" cy="4000528"/>
          </a:xfrm>
        </p:spPr>
        <p:txBody>
          <a:bodyPr/>
          <a:lstStyle/>
          <a:p>
            <a:r>
              <a:rPr lang="en-US" noProof="0" smtClean="0"/>
              <a:t>Click icon to add picture</a:t>
            </a:r>
            <a:endParaRPr lang="en-US" noProof="0"/>
          </a:p>
        </p:txBody>
      </p:sp>
      <p:sp>
        <p:nvSpPr>
          <p:cNvPr id="5" name="Tijdelijke aanduiding voor voettekst 4"/>
          <p:cNvSpPr>
            <a:spLocks noGrp="1"/>
          </p:cNvSpPr>
          <p:nvPr>
            <p:ph type="ftr" sz="quarter" idx="11"/>
          </p:nvPr>
        </p:nvSpPr>
        <p:spPr/>
        <p:txBody>
          <a:bodyPr/>
          <a:lstStyle>
            <a:lvl1pPr>
              <a:defRPr/>
            </a:lvl1pPr>
          </a:lstStyle>
          <a:p>
            <a:r>
              <a:rPr lang="en-US" smtClean="0"/>
              <a:t>To modify choose 'Insert' then 'Header and footer'</a:t>
            </a:r>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0" name="Tijdelijke aanduiding voor tekst 13"/>
          <p:cNvSpPr>
            <a:spLocks noGrp="1"/>
          </p:cNvSpPr>
          <p:nvPr>
            <p:ph type="body" sz="quarter" idx="14"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9" name="Date Placeholder 10"/>
          <p:cNvSpPr>
            <a:spLocks noGrp="1"/>
          </p:cNvSpPr>
          <p:nvPr>
            <p:ph type="dt" sz="half" idx="16"/>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with picture and text">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4546800" cy="4415508"/>
          </a:xfrm>
        </p:spPr>
        <p:txBody>
          <a:bodyPr/>
          <a:lstStyle/>
          <a:p>
            <a:r>
              <a:rPr lang="en-US" noProof="0" smtClean="0"/>
              <a:t>Click icon to add picture</a:t>
            </a:r>
            <a:endParaRPr lang="en-US" noProof="0" dirty="0"/>
          </a:p>
        </p:txBody>
      </p:sp>
      <p:sp>
        <p:nvSpPr>
          <p:cNvPr id="13" name="Tijdelijke aanduiding voor tekst 12"/>
          <p:cNvSpPr>
            <a:spLocks noGrp="1"/>
          </p:cNvSpPr>
          <p:nvPr>
            <p:ph type="body" sz="quarter" idx="16"/>
          </p:nvPr>
        </p:nvSpPr>
        <p:spPr>
          <a:xfrm>
            <a:off x="5670000" y="1713600"/>
            <a:ext cx="3189600" cy="4323600"/>
          </a:xfrm>
        </p:spPr>
        <p:txBody>
          <a:bodyPr/>
          <a:lstStyle>
            <a:lvl1pPr marL="0" indent="0">
              <a:buFontTx/>
              <a:buNone/>
              <a:defRPr baseline="0"/>
            </a:lvl1pPr>
            <a:lvl2pPr>
              <a:buFontTx/>
              <a:buNone/>
              <a:defRPr/>
            </a:lvl2pPr>
            <a:lvl3pPr>
              <a:buFontTx/>
              <a:buNone/>
              <a:defRPr/>
            </a:lvl3pPr>
            <a:lvl4pPr>
              <a:buFontTx/>
              <a:buNone/>
              <a:defRPr/>
            </a:lvl4pPr>
            <a:lvl5pPr>
              <a:buFontTx/>
              <a:buNone/>
              <a:defRPr/>
            </a:lvl5pPr>
          </a:lstStyle>
          <a:p>
            <a:pPr lvl="0"/>
            <a:r>
              <a:rPr lang="en-US" noProof="0" smtClean="0"/>
              <a:t>Click to edit Master text styles</a:t>
            </a:r>
          </a:p>
        </p:txBody>
      </p:sp>
      <p:sp>
        <p:nvSpPr>
          <p:cNvPr id="5" name="Tijdelijke aanduiding voor voettekst 4"/>
          <p:cNvSpPr>
            <a:spLocks noGrp="1"/>
          </p:cNvSpPr>
          <p:nvPr>
            <p:ph type="ftr" sz="quarter" idx="11"/>
          </p:nvPr>
        </p:nvSpPr>
        <p:spPr/>
        <p:txBody>
          <a:bodyPr/>
          <a:lstStyle>
            <a:lvl1pPr>
              <a:defRPr/>
            </a:lvl1pPr>
          </a:lstStyle>
          <a:p>
            <a:r>
              <a:rPr lang="en-US" smtClean="0"/>
              <a:t>To modify choose 'Insert' then 'Header and footer'</a:t>
            </a:r>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10" name="Tijdelijke aanduiding voor tekst 13"/>
          <p:cNvSpPr>
            <a:spLocks noGrp="1"/>
          </p:cNvSpPr>
          <p:nvPr>
            <p:ph type="body" sz="quarter" idx="17"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9" name="Date Placeholder 10"/>
          <p:cNvSpPr>
            <a:spLocks noGrp="1"/>
          </p:cNvSpPr>
          <p:nvPr>
            <p:ph type="dt" sz="half" idx="15"/>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with graph">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r>
              <a:rPr lang="en-US" smtClean="0"/>
              <a:t>To modify choose 'Insert' then 'Header and footer'</a:t>
            </a:r>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grafiek 8"/>
          <p:cNvSpPr>
            <a:spLocks noGrp="1"/>
          </p:cNvSpPr>
          <p:nvPr>
            <p:ph type="chart" sz="quarter" idx="14"/>
          </p:nvPr>
        </p:nvSpPr>
        <p:spPr>
          <a:xfrm>
            <a:off x="1071538" y="1641599"/>
            <a:ext cx="8072462" cy="3999600"/>
          </a:xfrm>
        </p:spPr>
        <p:txBody>
          <a:bodyPr/>
          <a:lstStyle/>
          <a:p>
            <a:r>
              <a:rPr lang="en-US" noProof="0" smtClean="0"/>
              <a:t>Click icon to add chart</a:t>
            </a:r>
            <a:endParaRPr lang="en-US" noProof="0" dirty="0"/>
          </a:p>
        </p:txBody>
      </p:sp>
      <p:sp>
        <p:nvSpPr>
          <p:cNvPr id="10" name="Line 8"/>
          <p:cNvSpPr>
            <a:spLocks noChangeShapeType="1"/>
          </p:cNvSpPr>
          <p:nvPr/>
        </p:nvSpPr>
        <p:spPr bwMode="auto">
          <a:xfrm>
            <a:off x="1762125" y="1636713"/>
            <a:ext cx="7381875" cy="0"/>
          </a:xfrm>
          <a:prstGeom prst="line">
            <a:avLst/>
          </a:prstGeom>
          <a:noFill/>
          <a:ln w="12700">
            <a:solidFill>
              <a:schemeClr val="tx1"/>
            </a:solidFill>
            <a:round/>
            <a:headEnd/>
            <a:tailEnd/>
          </a:ln>
          <a:effectLst/>
        </p:spPr>
        <p:txBody>
          <a:bodyPr/>
          <a:lstStyle/>
          <a:p>
            <a:endParaRPr lang="en-US" noProof="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
        <p:nvSpPr>
          <p:cNvPr id="12" name="Date Placeholder 10"/>
          <p:cNvSpPr>
            <a:spLocks noGrp="1"/>
          </p:cNvSpPr>
          <p:nvPr>
            <p:ph type="dt" sz="half" idx="16"/>
          </p:nvPr>
        </p:nvSpPr>
        <p:spPr>
          <a:xfrm>
            <a:off x="7572375" y="6402388"/>
            <a:ext cx="936625" cy="476250"/>
          </a:xfrm>
        </p:spPr>
        <p:txBody>
          <a:bodyPr/>
          <a:lstStyle/>
          <a:p>
            <a:fld id="{78AAE3AD-418B-487C-84CC-97583516F9DF}" type="datetime1">
              <a:rPr lang="en-GB" smtClean="0"/>
              <a:pPr/>
              <a:t>18/10/2010</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p:nvPicPr>
        <p:blipFill>
          <a:blip r:embed="rId13" cstate="print"/>
          <a:srcRect/>
          <a:stretch>
            <a:fillRect/>
          </a:stretch>
        </p:blipFill>
        <p:spPr bwMode="auto">
          <a:xfrm>
            <a:off x="942664" y="6333197"/>
            <a:ext cx="2019600" cy="401995"/>
          </a:xfrm>
          <a:prstGeom prst="rect">
            <a:avLst/>
          </a:prstGeom>
          <a:noFill/>
        </p:spPr>
      </p:pic>
      <p:sp>
        <p:nvSpPr>
          <p:cNvPr id="1027" name="Rectangle 3"/>
          <p:cNvSpPr>
            <a:spLocks noGrp="1" noChangeArrowheads="1"/>
          </p:cNvSpPr>
          <p:nvPr>
            <p:ph type="body" idx="1"/>
          </p:nvPr>
        </p:nvSpPr>
        <p:spPr bwMode="auto">
          <a:xfrm>
            <a:off x="1080000" y="2051050"/>
            <a:ext cx="7801200" cy="356076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dirty="0" err="1" smtClean="0"/>
              <a:t>Klik</a:t>
            </a:r>
            <a:r>
              <a:rPr lang="en-US" noProof="0" dirty="0" smtClean="0"/>
              <a:t> </a:t>
            </a:r>
            <a:r>
              <a:rPr lang="en-US" noProof="0" dirty="0" err="1" smtClean="0"/>
              <a:t>om</a:t>
            </a:r>
            <a:r>
              <a:rPr lang="en-US" noProof="0" dirty="0" smtClean="0"/>
              <a:t> de </a:t>
            </a:r>
            <a:r>
              <a:rPr lang="en-US" noProof="0" dirty="0" err="1" smtClean="0"/>
              <a:t>opmaakprofielen</a:t>
            </a:r>
            <a:r>
              <a:rPr lang="en-US" noProof="0" dirty="0" smtClean="0"/>
              <a:t> van de </a:t>
            </a:r>
            <a:r>
              <a:rPr lang="en-US" noProof="0" dirty="0" err="1" smtClean="0"/>
              <a:t>modeltekst</a:t>
            </a:r>
            <a:r>
              <a:rPr lang="en-US" noProof="0" dirty="0" smtClean="0"/>
              <a:t> </a:t>
            </a:r>
            <a:r>
              <a:rPr lang="en-US" noProof="0" dirty="0" err="1" smtClean="0"/>
              <a:t>te</a:t>
            </a:r>
            <a:r>
              <a:rPr lang="en-US" noProof="0" dirty="0" smtClean="0"/>
              <a:t> </a:t>
            </a:r>
            <a:r>
              <a:rPr lang="en-US" noProof="0" dirty="0" err="1" smtClean="0"/>
              <a:t>bewerken</a:t>
            </a:r>
            <a:endParaRPr lang="en-US" noProof="0" dirty="0" smtClean="0"/>
          </a:p>
          <a:p>
            <a:pPr lvl="1"/>
            <a:r>
              <a:rPr lang="en-US" noProof="0" dirty="0" err="1" smtClean="0"/>
              <a:t>Tweede</a:t>
            </a:r>
            <a:r>
              <a:rPr lang="en-US" noProof="0" dirty="0" smtClean="0"/>
              <a:t> </a:t>
            </a:r>
            <a:r>
              <a:rPr lang="en-US" noProof="0" dirty="0" err="1" smtClean="0"/>
              <a:t>niveau</a:t>
            </a:r>
            <a:endParaRPr lang="en-US" noProof="0" dirty="0" smtClean="0"/>
          </a:p>
          <a:p>
            <a:pPr lvl="2"/>
            <a:r>
              <a:rPr lang="en-US" noProof="0" dirty="0" err="1" smtClean="0"/>
              <a:t>Derde</a:t>
            </a:r>
            <a:r>
              <a:rPr lang="en-US" noProof="0" dirty="0" smtClean="0"/>
              <a:t> </a:t>
            </a:r>
            <a:r>
              <a:rPr lang="en-US" noProof="0" dirty="0" err="1" smtClean="0"/>
              <a:t>niveau</a:t>
            </a:r>
            <a:endParaRPr lang="en-US" noProof="0" dirty="0" smtClean="0"/>
          </a:p>
          <a:p>
            <a:pPr lvl="3"/>
            <a:r>
              <a:rPr lang="en-US" noProof="0" dirty="0" err="1" smtClean="0"/>
              <a:t>Vierde</a:t>
            </a:r>
            <a:r>
              <a:rPr lang="en-US" noProof="0" dirty="0" smtClean="0"/>
              <a:t> </a:t>
            </a:r>
            <a:r>
              <a:rPr lang="en-US" noProof="0" dirty="0" err="1" smtClean="0"/>
              <a:t>niveau</a:t>
            </a:r>
            <a:endParaRPr lang="en-US" noProof="0" dirty="0" smtClean="0"/>
          </a:p>
          <a:p>
            <a:pPr lvl="4"/>
            <a:r>
              <a:rPr lang="en-US" noProof="0" dirty="0" err="1" smtClean="0"/>
              <a:t>Vijfde</a:t>
            </a:r>
            <a:r>
              <a:rPr lang="en-US" noProof="0" dirty="0" smtClean="0"/>
              <a:t> </a:t>
            </a:r>
            <a:r>
              <a:rPr lang="en-US" noProof="0" dirty="0" err="1" smtClean="0"/>
              <a:t>niveau</a:t>
            </a:r>
            <a:endParaRPr lang="en-US" noProof="0" dirty="0" smtClean="0"/>
          </a:p>
        </p:txBody>
      </p:sp>
      <p:sp>
        <p:nvSpPr>
          <p:cNvPr id="1028" name="Rectangle 4"/>
          <p:cNvSpPr>
            <a:spLocks noGrp="1" noChangeArrowheads="1"/>
          </p:cNvSpPr>
          <p:nvPr>
            <p:ph type="dt" sz="half" idx="2"/>
          </p:nvPr>
        </p:nvSpPr>
        <p:spPr bwMode="auto">
          <a:xfrm>
            <a:off x="7572375" y="6402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fld id="{87FBC196-7C1C-4F1C-84F3-3F4795B46A63}" type="datetime1">
              <a:rPr lang="en-GB" smtClean="0"/>
              <a:pPr/>
              <a:t>18/10/2010</a:t>
            </a:fld>
            <a:endParaRPr lang="nl-NL" dirty="0"/>
          </a:p>
        </p:txBody>
      </p:sp>
      <p:sp>
        <p:nvSpPr>
          <p:cNvPr id="1029" name="Rectangle 5"/>
          <p:cNvSpPr>
            <a:spLocks noGrp="1" noChangeArrowheads="1"/>
          </p:cNvSpPr>
          <p:nvPr>
            <p:ph type="ftr" sz="quarter" idx="3"/>
          </p:nvPr>
        </p:nvSpPr>
        <p:spPr bwMode="auto">
          <a:xfrm>
            <a:off x="3540125" y="6402388"/>
            <a:ext cx="4032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r>
              <a:rPr lang="en-US" smtClean="0"/>
              <a:t>To modify choose 'Insert' then 'Header and footer'</a:t>
            </a:r>
            <a:endParaRPr lang="nl-NL"/>
          </a:p>
        </p:txBody>
      </p:sp>
      <p:sp>
        <p:nvSpPr>
          <p:cNvPr id="1030" name="Rectangle 6"/>
          <p:cNvSpPr>
            <a:spLocks noGrp="1" noChangeArrowheads="1"/>
          </p:cNvSpPr>
          <p:nvPr>
            <p:ph type="sldNum" sz="quarter" idx="4"/>
          </p:nvPr>
        </p:nvSpPr>
        <p:spPr bwMode="auto">
          <a:xfrm>
            <a:off x="8509000" y="6400800"/>
            <a:ext cx="37465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sp>
        <p:nvSpPr>
          <p:cNvPr id="1032" name="Line 8"/>
          <p:cNvSpPr>
            <a:spLocks noChangeShapeType="1"/>
          </p:cNvSpPr>
          <p:nvPr/>
        </p:nvSpPr>
        <p:spPr bwMode="auto">
          <a:xfrm>
            <a:off x="1080000" y="1636713"/>
            <a:ext cx="8071200" cy="0"/>
          </a:xfrm>
          <a:prstGeom prst="line">
            <a:avLst/>
          </a:prstGeom>
          <a:noFill/>
          <a:ln w="12700">
            <a:solidFill>
              <a:schemeClr val="tx1"/>
            </a:solidFill>
            <a:round/>
            <a:headEnd/>
            <a:tailEnd/>
          </a:ln>
          <a:effectLst/>
        </p:spPr>
        <p:txBody>
          <a:bodyPr/>
          <a:lstStyle/>
          <a:p>
            <a:endParaRPr lang="nl-NL"/>
          </a:p>
        </p:txBody>
      </p:sp>
      <p:pic>
        <p:nvPicPr>
          <p:cNvPr id="8" name="Picture 4" descr="Itc_logo transparant"/>
          <p:cNvPicPr>
            <a:picLocks noChangeAspect="1" noChangeArrowheads="1"/>
          </p:cNvPicPr>
          <p:nvPr/>
        </p:nvPicPr>
        <p:blipFill>
          <a:blip r:embed="rId14" cstate="print"/>
          <a:srcRect/>
          <a:stretch>
            <a:fillRect/>
          </a:stretch>
        </p:blipFill>
        <p:spPr bwMode="auto">
          <a:xfrm>
            <a:off x="276225" y="6010275"/>
            <a:ext cx="508000" cy="593725"/>
          </a:xfrm>
          <a:prstGeom prst="rect">
            <a:avLst/>
          </a:prstGeom>
          <a:noFill/>
        </p:spPr>
      </p:pic>
      <p:pic>
        <p:nvPicPr>
          <p:cNvPr id="12" name="Picture 5" descr="UT_ITC powerpoint sheet small_2"/>
          <p:cNvPicPr>
            <a:picLocks noChangeAspect="1" noChangeArrowheads="1"/>
          </p:cNvPicPr>
          <p:nvPr userDrawn="1"/>
        </p:nvPicPr>
        <p:blipFill>
          <a:blip r:embed="rId15" cstate="print"/>
          <a:srcRect t="1814"/>
          <a:stretch>
            <a:fillRect/>
          </a:stretch>
        </p:blipFill>
        <p:spPr bwMode="auto">
          <a:xfrm>
            <a:off x="0" y="278769"/>
            <a:ext cx="977900" cy="4950456"/>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6.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4.v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9.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p:txBody>
          <a:bodyPr/>
          <a:lstStyle/>
          <a:p>
            <a:pPr>
              <a:defRPr/>
            </a:pPr>
            <a:r>
              <a:rPr lang="en-US" smtClean="0"/>
              <a:t>Introduction to PostGIS</a:t>
            </a:r>
          </a:p>
        </p:txBody>
      </p:sp>
      <p:sp>
        <p:nvSpPr>
          <p:cNvPr id="509955" name="Rectangle 3"/>
          <p:cNvSpPr>
            <a:spLocks noGrp="1" noChangeArrowheads="1"/>
          </p:cNvSpPr>
          <p:nvPr>
            <p:ph type="subTitle" idx="1"/>
          </p:nvPr>
        </p:nvSpPr>
        <p:spPr/>
        <p:txBody>
          <a:bodyPr/>
          <a:lstStyle/>
          <a:p>
            <a:pPr>
              <a:defRPr/>
            </a:pPr>
            <a:r>
              <a:rPr lang="en-US" dirty="0" smtClean="0"/>
              <a:t>Ulanbek turdukulov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Workshop Summary</a:t>
            </a:r>
          </a:p>
        </p:txBody>
      </p:sp>
      <p:sp>
        <p:nvSpPr>
          <p:cNvPr id="22531" name="Rectangle 3"/>
          <p:cNvSpPr>
            <a:spLocks noGrp="1" noChangeArrowheads="1"/>
          </p:cNvSpPr>
          <p:nvPr>
            <p:ph idx="1"/>
          </p:nvPr>
        </p:nvSpPr>
        <p:spPr>
          <a:xfrm>
            <a:off x="685800" y="1828800"/>
            <a:ext cx="7772400" cy="4724400"/>
          </a:xfrm>
        </p:spPr>
        <p:txBody>
          <a:bodyPr/>
          <a:lstStyle/>
          <a:p>
            <a:pPr marL="609600" indent="-609600"/>
            <a:r>
              <a:rPr lang="en-US" smtClean="0"/>
              <a:t>Installation (PostgreSQL and PostGIS)</a:t>
            </a:r>
          </a:p>
          <a:p>
            <a:pPr marL="609600" indent="-609600"/>
            <a:r>
              <a:rPr lang="en-US" smtClean="0"/>
              <a:t>System Configuration</a:t>
            </a:r>
          </a:p>
          <a:p>
            <a:pPr marL="609600" indent="-609600"/>
            <a:r>
              <a:rPr lang="en-US" smtClean="0"/>
              <a:t>Creating and Loading Data</a:t>
            </a:r>
          </a:p>
          <a:p>
            <a:pPr marL="609600" indent="-609600"/>
            <a:r>
              <a:rPr lang="en-US" smtClean="0"/>
              <a:t>Creating Indexes</a:t>
            </a:r>
          </a:p>
          <a:p>
            <a:pPr marL="609600" indent="-609600"/>
            <a:r>
              <a:rPr lang="en-US" smtClean="0"/>
              <a:t>Query Tuning</a:t>
            </a:r>
          </a:p>
          <a:p>
            <a:pPr marL="609600" indent="-609600"/>
            <a:r>
              <a:rPr lang="en-US" smtClean="0"/>
              <a:t>Spatial SQL</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idx="4294967295"/>
          </p:nvPr>
        </p:nvSpPr>
        <p:spPr>
          <a:xfrm>
            <a:off x="1219200" y="381000"/>
            <a:ext cx="7239000" cy="990600"/>
          </a:xfrm>
          <a:prstGeom prst="rect">
            <a:avLst/>
          </a:prstGeom>
        </p:spPr>
        <p:txBody>
          <a:bodyPr/>
          <a:lstStyle/>
          <a:p>
            <a:pPr>
              <a:defRPr/>
            </a:pPr>
            <a:r>
              <a:rPr lang="en-US" dirty="0" smtClean="0"/>
              <a:t>5.3 Mapserver with SQL</a:t>
            </a:r>
          </a:p>
        </p:txBody>
      </p:sp>
      <p:sp>
        <p:nvSpPr>
          <p:cNvPr id="120835" name="Rectangle 4"/>
          <p:cNvSpPr>
            <a:spLocks noChangeArrowheads="1"/>
          </p:cNvSpPr>
          <p:nvPr/>
        </p:nvSpPr>
        <p:spPr bwMode="auto">
          <a:xfrm>
            <a:off x="1143000" y="1828800"/>
            <a:ext cx="7696200" cy="4830763"/>
          </a:xfrm>
          <a:prstGeom prst="rect">
            <a:avLst/>
          </a:prstGeom>
          <a:noFill/>
          <a:ln w="9525">
            <a:noFill/>
            <a:miter lim="800000"/>
            <a:headEnd/>
            <a:tailEnd/>
          </a:ln>
        </p:spPr>
        <p:txBody>
          <a:bodyPr/>
          <a:lstStyle/>
          <a:p>
            <a:pPr marL="342900" indent="-342900">
              <a:lnSpc>
                <a:spcPct val="100000"/>
              </a:lnSpc>
              <a:buFontTx/>
              <a:buChar char="•"/>
            </a:pPr>
            <a:r>
              <a:rPr lang="en-US" sz="3200" b="0" dirty="0"/>
              <a:t>“Map the % voter turnout.”</a:t>
            </a:r>
          </a:p>
          <a:p>
            <a:pPr marL="342900" indent="-342900">
              <a:lnSpc>
                <a:spcPct val="100000"/>
              </a:lnSpc>
            </a:pPr>
            <a:r>
              <a:rPr lang="en-US" sz="3200" dirty="0">
                <a:latin typeface="Courier New" pitchFamily="49" charset="0"/>
              </a:rPr>
              <a:t>	</a:t>
            </a:r>
            <a:r>
              <a:rPr lang="en-CA" sz="3200" dirty="0">
                <a:latin typeface="Courier New" pitchFamily="49" charset="0"/>
              </a:rPr>
              <a:t>DATA "</a:t>
            </a:r>
            <a:r>
              <a:rPr lang="en-CA" sz="3200" dirty="0" err="1">
                <a:latin typeface="Courier New" pitchFamily="49" charset="0"/>
              </a:rPr>
              <a:t>the_geom</a:t>
            </a:r>
            <a:r>
              <a:rPr lang="en-CA" sz="3200" dirty="0">
                <a:latin typeface="Courier New" pitchFamily="49" charset="0"/>
              </a:rPr>
              <a:t> from </a:t>
            </a:r>
            <a:br>
              <a:rPr lang="en-CA" sz="3200" dirty="0">
                <a:latin typeface="Courier New" pitchFamily="49" charset="0"/>
              </a:rPr>
            </a:br>
            <a:r>
              <a:rPr lang="en-CA" sz="3200" dirty="0">
                <a:latin typeface="Courier New" pitchFamily="49" charset="0"/>
              </a:rPr>
              <a:t>(</a:t>
            </a:r>
            <a:r>
              <a:rPr lang="en-CA" sz="3200" dirty="0">
                <a:solidFill>
                  <a:schemeClr val="accent2"/>
                </a:solidFill>
                <a:latin typeface="Courier New" pitchFamily="49" charset="0"/>
              </a:rPr>
              <a:t>SELECT </a:t>
            </a:r>
            <a:r>
              <a:rPr lang="en-CA" sz="3200" dirty="0" err="1">
                <a:solidFill>
                  <a:schemeClr val="accent2"/>
                </a:solidFill>
                <a:latin typeface="Courier New" pitchFamily="49" charset="0"/>
              </a:rPr>
              <a:t>gid</a:t>
            </a:r>
            <a:r>
              <a:rPr lang="en-CA" sz="3200" dirty="0">
                <a:solidFill>
                  <a:schemeClr val="accent2"/>
                </a:solidFill>
                <a:latin typeface="Courier New" pitchFamily="49" charset="0"/>
              </a:rPr>
              <a:t>, </a:t>
            </a:r>
            <a:r>
              <a:rPr lang="en-CA" sz="3200" dirty="0" err="1">
                <a:solidFill>
                  <a:schemeClr val="accent2"/>
                </a:solidFill>
                <a:latin typeface="Courier New" pitchFamily="49" charset="0"/>
              </a:rPr>
              <a:t>the_geom</a:t>
            </a:r>
            <a:r>
              <a:rPr lang="en-CA" sz="3200" dirty="0">
                <a:solidFill>
                  <a:schemeClr val="accent2"/>
                </a:solidFill>
                <a:latin typeface="Courier New" pitchFamily="49" charset="0"/>
              </a:rPr>
              <a:t>, (case when </a:t>
            </a:r>
            <a:r>
              <a:rPr lang="en-CA" sz="3200" dirty="0" err="1">
                <a:solidFill>
                  <a:schemeClr val="accent2"/>
                </a:solidFill>
                <a:latin typeface="Courier New" pitchFamily="49" charset="0"/>
              </a:rPr>
              <a:t>vregist</a:t>
            </a:r>
            <a:r>
              <a:rPr lang="en-CA" sz="3200" dirty="0">
                <a:solidFill>
                  <a:schemeClr val="accent2"/>
                </a:solidFill>
                <a:latin typeface="Courier New" pitchFamily="49" charset="0"/>
              </a:rPr>
              <a:t> = 0 then 0.0 else </a:t>
            </a:r>
            <a:r>
              <a:rPr lang="en-CA" sz="3200" dirty="0" err="1">
                <a:solidFill>
                  <a:schemeClr val="accent2"/>
                </a:solidFill>
                <a:latin typeface="Courier New" pitchFamily="49" charset="0"/>
              </a:rPr>
              <a:t>vtotal</a:t>
            </a:r>
            <a:r>
              <a:rPr lang="en-CA" sz="3200" dirty="0">
                <a:solidFill>
                  <a:schemeClr val="accent2"/>
                </a:solidFill>
                <a:latin typeface="Courier New" pitchFamily="49" charset="0"/>
              </a:rPr>
              <a:t>::real / </a:t>
            </a:r>
            <a:r>
              <a:rPr lang="en-CA" sz="3200" dirty="0" err="1">
                <a:solidFill>
                  <a:schemeClr val="accent2"/>
                </a:solidFill>
                <a:latin typeface="Courier New" pitchFamily="49" charset="0"/>
              </a:rPr>
              <a:t>vregist</a:t>
            </a:r>
            <a:r>
              <a:rPr lang="en-CA" sz="3200" dirty="0">
                <a:solidFill>
                  <a:schemeClr val="accent2"/>
                </a:solidFill>
                <a:latin typeface="Courier New" pitchFamily="49" charset="0"/>
              </a:rPr>
              <a:t>::real end) AS percent FROM </a:t>
            </a:r>
            <a:r>
              <a:rPr lang="en-CA" sz="3200" dirty="0" err="1">
                <a:solidFill>
                  <a:schemeClr val="accent2"/>
                </a:solidFill>
                <a:latin typeface="Courier New" pitchFamily="49" charset="0"/>
              </a:rPr>
              <a:t>bc_voting_areas</a:t>
            </a:r>
            <a:r>
              <a:rPr lang="en-CA" sz="3200" dirty="0">
                <a:latin typeface="Courier New" pitchFamily="49" charset="0"/>
              </a:rPr>
              <a:t>) </a:t>
            </a:r>
            <a:br>
              <a:rPr lang="en-CA" sz="3200" dirty="0">
                <a:latin typeface="Courier New" pitchFamily="49" charset="0"/>
              </a:rPr>
            </a:br>
            <a:r>
              <a:rPr lang="en-CA" sz="3200" dirty="0">
                <a:latin typeface="Courier New" pitchFamily="49" charset="0"/>
              </a:rPr>
              <a:t>as </a:t>
            </a:r>
            <a:r>
              <a:rPr lang="en-CA" sz="3200" dirty="0" err="1">
                <a:latin typeface="Courier New" pitchFamily="49" charset="0"/>
              </a:rPr>
              <a:t>foo</a:t>
            </a:r>
            <a:r>
              <a:rPr lang="en-CA" sz="3200" dirty="0">
                <a:latin typeface="Courier New" pitchFamily="49" charset="0"/>
              </a:rPr>
              <a:t> </a:t>
            </a:r>
            <a:r>
              <a:rPr lang="en-CA" sz="3200" dirty="0">
                <a:solidFill>
                  <a:srgbClr val="E00000"/>
                </a:solidFill>
                <a:latin typeface="Courier New" pitchFamily="49" charset="0"/>
              </a:rPr>
              <a:t>using srid=3005</a:t>
            </a:r>
            <a:r>
              <a:rPr lang="en-CA" sz="3200" dirty="0">
                <a:latin typeface="Courier New" pitchFamily="49" charset="0"/>
              </a:rPr>
              <a:t> </a:t>
            </a:r>
            <a:br>
              <a:rPr lang="en-CA" sz="3200" dirty="0">
                <a:latin typeface="Courier New" pitchFamily="49" charset="0"/>
              </a:rPr>
            </a:br>
            <a:r>
              <a:rPr lang="en-CA" sz="3200" dirty="0">
                <a:solidFill>
                  <a:schemeClr val="folHlink"/>
                </a:solidFill>
                <a:latin typeface="Courier New" pitchFamily="49" charset="0"/>
              </a:rPr>
              <a:t>using unique </a:t>
            </a:r>
            <a:r>
              <a:rPr lang="en-CA" sz="3200" dirty="0" err="1">
                <a:solidFill>
                  <a:schemeClr val="folHlink"/>
                </a:solidFill>
                <a:latin typeface="Courier New" pitchFamily="49" charset="0"/>
              </a:rPr>
              <a:t>gid</a:t>
            </a:r>
            <a:r>
              <a:rPr lang="en-CA" sz="3200" dirty="0">
                <a:latin typeface="Courier New" pitchFamily="49" charset="0"/>
              </a:rPr>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5.3 Mapserver with SQL</a:t>
            </a:r>
          </a:p>
        </p:txBody>
      </p:sp>
      <p:sp>
        <p:nvSpPr>
          <p:cNvPr id="121859" name="Rectangle 4"/>
          <p:cNvSpPr>
            <a:spLocks noChangeArrowheads="1"/>
          </p:cNvSpPr>
          <p:nvPr/>
        </p:nvSpPr>
        <p:spPr bwMode="auto">
          <a:xfrm>
            <a:off x="1066800" y="1646238"/>
            <a:ext cx="7924800" cy="4525962"/>
          </a:xfrm>
          <a:prstGeom prst="rect">
            <a:avLst/>
          </a:prstGeom>
          <a:noFill/>
          <a:ln w="9525">
            <a:noFill/>
            <a:miter lim="800000"/>
            <a:headEnd/>
            <a:tailEnd/>
          </a:ln>
        </p:spPr>
        <p:txBody>
          <a:bodyPr/>
          <a:lstStyle/>
          <a:p>
            <a:pPr marL="342900" indent="-342900">
              <a:buFontTx/>
              <a:buChar char="•"/>
            </a:pPr>
            <a:r>
              <a:rPr lang="en-US" sz="2800" b="0" dirty="0"/>
              <a:t>“Label the ‘important’ roads.”</a:t>
            </a:r>
          </a:p>
          <a:p>
            <a:pPr marL="342900" indent="-342900"/>
            <a:r>
              <a:rPr lang="en-US" sz="2800" dirty="0">
                <a:latin typeface="Courier New" pitchFamily="49" charset="0"/>
              </a:rPr>
              <a:t>	</a:t>
            </a:r>
            <a:r>
              <a:rPr lang="en-CA" sz="2800" dirty="0">
                <a:latin typeface="Courier New" pitchFamily="49" charset="0"/>
              </a:rPr>
              <a:t>DATA "</a:t>
            </a:r>
            <a:r>
              <a:rPr lang="en-CA" sz="2800" dirty="0" err="1">
                <a:latin typeface="Courier New" pitchFamily="49" charset="0"/>
              </a:rPr>
              <a:t>the_geom</a:t>
            </a:r>
            <a:r>
              <a:rPr lang="en-CA" sz="2800" dirty="0">
                <a:latin typeface="Courier New" pitchFamily="49" charset="0"/>
              </a:rPr>
              <a:t> from (</a:t>
            </a:r>
            <a:r>
              <a:rPr lang="en-CA" sz="2800" dirty="0">
                <a:solidFill>
                  <a:schemeClr val="accent2"/>
                </a:solidFill>
                <a:latin typeface="Courier New" pitchFamily="49" charset="0"/>
              </a:rPr>
              <a:t>SELECT name,</a:t>
            </a:r>
            <a:br>
              <a:rPr lang="en-CA" sz="2800" dirty="0">
                <a:solidFill>
                  <a:schemeClr val="accent2"/>
                </a:solidFill>
                <a:latin typeface="Courier New" pitchFamily="49" charset="0"/>
              </a:rPr>
            </a:br>
            <a:r>
              <a:rPr lang="en-CA" sz="2800" dirty="0">
                <a:solidFill>
                  <a:schemeClr val="accent2"/>
                </a:solidFill>
                <a:latin typeface="Courier New" pitchFamily="49" charset="0"/>
              </a:rPr>
              <a:t>Sum(Length(</a:t>
            </a:r>
            <a:r>
              <a:rPr lang="en-CA" sz="2800" dirty="0" err="1">
                <a:solidFill>
                  <a:schemeClr val="accent2"/>
                </a:solidFill>
                <a:latin typeface="Courier New" pitchFamily="49" charset="0"/>
              </a:rPr>
              <a:t>the_geom</a:t>
            </a:r>
            <a:r>
              <a:rPr lang="en-CA" sz="2800" dirty="0">
                <a:solidFill>
                  <a:schemeClr val="accent2"/>
                </a:solidFill>
                <a:latin typeface="Courier New" pitchFamily="49" charset="0"/>
              </a:rPr>
              <a:t>)) AS length,</a:t>
            </a:r>
            <a:br>
              <a:rPr lang="en-CA" sz="2800" dirty="0">
                <a:solidFill>
                  <a:schemeClr val="accent2"/>
                </a:solidFill>
                <a:latin typeface="Courier New" pitchFamily="49" charset="0"/>
              </a:rPr>
            </a:br>
            <a:r>
              <a:rPr lang="en-CA" sz="2800" dirty="0">
                <a:solidFill>
                  <a:schemeClr val="accent2"/>
                </a:solidFill>
                <a:latin typeface="Courier New" pitchFamily="49" charset="0"/>
              </a:rPr>
              <a:t>Collect(</a:t>
            </a:r>
            <a:r>
              <a:rPr lang="en-CA" sz="2800" dirty="0" err="1">
                <a:solidFill>
                  <a:schemeClr val="accent2"/>
                </a:solidFill>
                <a:latin typeface="Courier New" pitchFamily="49" charset="0"/>
              </a:rPr>
              <a:t>GeometryN</a:t>
            </a:r>
            <a:r>
              <a:rPr lang="en-CA" sz="2800" dirty="0">
                <a:solidFill>
                  <a:schemeClr val="accent2"/>
                </a:solidFill>
                <a:latin typeface="Courier New" pitchFamily="49" charset="0"/>
              </a:rPr>
              <a:t>(the_geom,1)) </a:t>
            </a:r>
            <a:br>
              <a:rPr lang="en-CA" sz="2800" dirty="0">
                <a:solidFill>
                  <a:schemeClr val="accent2"/>
                </a:solidFill>
                <a:latin typeface="Courier New" pitchFamily="49" charset="0"/>
              </a:rPr>
            </a:br>
            <a:r>
              <a:rPr lang="en-CA" sz="2800" dirty="0">
                <a:solidFill>
                  <a:schemeClr val="accent2"/>
                </a:solidFill>
                <a:latin typeface="Courier New" pitchFamily="49" charset="0"/>
              </a:rPr>
              <a:t>AS </a:t>
            </a:r>
            <a:r>
              <a:rPr lang="en-CA" sz="2800" dirty="0" err="1">
                <a:solidFill>
                  <a:schemeClr val="accent2"/>
                </a:solidFill>
                <a:latin typeface="Courier New" pitchFamily="49" charset="0"/>
              </a:rPr>
              <a:t>the_geom</a:t>
            </a:r>
            <a:r>
              <a:rPr lang="en-CA" sz="2800" dirty="0">
                <a:solidFill>
                  <a:schemeClr val="accent2"/>
                </a:solidFill>
                <a:latin typeface="Courier New" pitchFamily="49" charset="0"/>
              </a:rPr>
              <a:t> FROM </a:t>
            </a:r>
            <a:r>
              <a:rPr lang="en-CA" sz="2800" dirty="0" err="1">
                <a:solidFill>
                  <a:schemeClr val="accent2"/>
                </a:solidFill>
                <a:latin typeface="Courier New" pitchFamily="49" charset="0"/>
              </a:rPr>
              <a:t>bc_roads</a:t>
            </a:r>
            <a:r>
              <a:rPr lang="en-CA" sz="2800" dirty="0">
                <a:solidFill>
                  <a:schemeClr val="accent2"/>
                </a:solidFill>
                <a:latin typeface="Courier New" pitchFamily="49" charset="0"/>
              </a:rPr>
              <a:t> WHERE </a:t>
            </a:r>
            <a:br>
              <a:rPr lang="en-CA" sz="2800" dirty="0">
                <a:solidFill>
                  <a:schemeClr val="accent2"/>
                </a:solidFill>
                <a:latin typeface="Courier New" pitchFamily="49" charset="0"/>
              </a:rPr>
            </a:br>
            <a:r>
              <a:rPr lang="en-CA" sz="2800" dirty="0" err="1">
                <a:solidFill>
                  <a:schemeClr val="accent2"/>
                </a:solidFill>
                <a:latin typeface="Courier New" pitchFamily="49" charset="0"/>
              </a:rPr>
              <a:t>the_geom</a:t>
            </a:r>
            <a:r>
              <a:rPr lang="en-CA" sz="2800" dirty="0">
                <a:solidFill>
                  <a:schemeClr val="accent2"/>
                </a:solidFill>
                <a:latin typeface="Courier New" pitchFamily="49" charset="0"/>
              </a:rPr>
              <a:t> &amp;&amp; </a:t>
            </a:r>
            <a:r>
              <a:rPr lang="en-CA" sz="2800" dirty="0" err="1">
                <a:solidFill>
                  <a:schemeClr val="accent2"/>
                </a:solidFill>
                <a:latin typeface="Courier New" pitchFamily="49" charset="0"/>
              </a:rPr>
              <a:t>setsrid</a:t>
            </a:r>
            <a:r>
              <a:rPr lang="en-CA" sz="2800" dirty="0">
                <a:solidFill>
                  <a:schemeClr val="accent2"/>
                </a:solidFill>
                <a:latin typeface="Courier New" pitchFamily="49" charset="0"/>
              </a:rPr>
              <a:t>(</a:t>
            </a:r>
            <a:r>
              <a:rPr lang="en-CA" sz="2800" dirty="0">
                <a:solidFill>
                  <a:srgbClr val="E00000"/>
                </a:solidFill>
                <a:latin typeface="Courier New" pitchFamily="49" charset="0"/>
              </a:rPr>
              <a:t>!BOX!</a:t>
            </a:r>
            <a:r>
              <a:rPr lang="en-CA" sz="2800" dirty="0">
                <a:solidFill>
                  <a:schemeClr val="accent2"/>
                </a:solidFill>
                <a:latin typeface="Courier New" pitchFamily="49" charset="0"/>
              </a:rPr>
              <a:t>,3005) </a:t>
            </a:r>
            <a:br>
              <a:rPr lang="en-CA" sz="2800" dirty="0">
                <a:solidFill>
                  <a:schemeClr val="accent2"/>
                </a:solidFill>
                <a:latin typeface="Courier New" pitchFamily="49" charset="0"/>
              </a:rPr>
            </a:br>
            <a:r>
              <a:rPr lang="en-CA" sz="2800" dirty="0">
                <a:solidFill>
                  <a:schemeClr val="accent2"/>
                </a:solidFill>
                <a:latin typeface="Courier New" pitchFamily="49" charset="0"/>
              </a:rPr>
              <a:t>GROUP BY name </a:t>
            </a:r>
            <a:br>
              <a:rPr lang="en-CA" sz="2800" dirty="0">
                <a:solidFill>
                  <a:schemeClr val="accent2"/>
                </a:solidFill>
                <a:latin typeface="Courier New" pitchFamily="49" charset="0"/>
              </a:rPr>
            </a:br>
            <a:r>
              <a:rPr lang="en-CA" sz="2800" dirty="0">
                <a:solidFill>
                  <a:schemeClr val="accent2"/>
                </a:solidFill>
                <a:latin typeface="Courier New" pitchFamily="49" charset="0"/>
              </a:rPr>
              <a:t>ORDER BY length DESC </a:t>
            </a:r>
            <a:br>
              <a:rPr lang="en-CA" sz="2800" dirty="0">
                <a:solidFill>
                  <a:schemeClr val="accent2"/>
                </a:solidFill>
                <a:latin typeface="Courier New" pitchFamily="49" charset="0"/>
              </a:rPr>
            </a:br>
            <a:r>
              <a:rPr lang="en-CA" sz="2800" dirty="0">
                <a:solidFill>
                  <a:schemeClr val="accent2"/>
                </a:solidFill>
                <a:latin typeface="Courier New" pitchFamily="49" charset="0"/>
              </a:rPr>
              <a:t>LIMIT 5</a:t>
            </a:r>
            <a:r>
              <a:rPr lang="en-CA" sz="2800" dirty="0">
                <a:latin typeface="Courier New" pitchFamily="49" charset="0"/>
              </a:rPr>
              <a:t>) as </a:t>
            </a:r>
            <a:r>
              <a:rPr lang="en-CA" sz="2800" dirty="0" err="1">
                <a:latin typeface="Courier New" pitchFamily="49" charset="0"/>
              </a:rPr>
              <a:t>foo</a:t>
            </a:r>
            <a:r>
              <a:rPr lang="en-CA" sz="2800" dirty="0">
                <a:latin typeface="Courier New" pitchFamily="49" charset="0"/>
              </a:rPr>
              <a:t> </a:t>
            </a:r>
            <a:br>
              <a:rPr lang="en-CA" sz="2800" dirty="0">
                <a:latin typeface="Courier New" pitchFamily="49" charset="0"/>
              </a:rPr>
            </a:br>
            <a:r>
              <a:rPr lang="en-CA" sz="2800" dirty="0">
                <a:solidFill>
                  <a:srgbClr val="CE0000"/>
                </a:solidFill>
                <a:latin typeface="Courier New" pitchFamily="49" charset="0"/>
              </a:rPr>
              <a:t>using SRID=3005</a:t>
            </a:r>
            <a:r>
              <a:rPr lang="en-CA" sz="2800" dirty="0">
                <a:latin typeface="Courier New" pitchFamily="49" charset="0"/>
              </a:rPr>
              <a:t>, </a:t>
            </a:r>
            <a:r>
              <a:rPr lang="en-CA" sz="2800" dirty="0">
                <a:solidFill>
                  <a:schemeClr val="folHlink"/>
                </a:solidFill>
                <a:latin typeface="Courier New" pitchFamily="49" charset="0"/>
              </a:rPr>
              <a:t>using unique name</a:t>
            </a:r>
            <a:r>
              <a:rPr lang="en-CA" sz="2800" dirty="0">
                <a:latin typeface="Courier New" pitchFamily="49" charset="0"/>
              </a:rPr>
              <a: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5.4 - Dynamic SQL</a:t>
            </a:r>
          </a:p>
        </p:txBody>
      </p:sp>
      <p:sp>
        <p:nvSpPr>
          <p:cNvPr id="122883" name="Rectangle 4"/>
          <p:cNvSpPr>
            <a:spLocks noChangeArrowheads="1"/>
          </p:cNvSpPr>
          <p:nvPr/>
        </p:nvSpPr>
        <p:spPr bwMode="auto">
          <a:xfrm>
            <a:off x="1143000" y="1752600"/>
            <a:ext cx="7696200" cy="4038600"/>
          </a:xfrm>
          <a:prstGeom prst="rect">
            <a:avLst/>
          </a:prstGeom>
          <a:noFill/>
          <a:ln w="9525">
            <a:noFill/>
            <a:miter lim="800000"/>
            <a:headEnd/>
            <a:tailEnd/>
          </a:ln>
        </p:spPr>
        <p:txBody>
          <a:bodyPr/>
          <a:lstStyle/>
          <a:p>
            <a:pPr marL="342900" indent="-342900">
              <a:lnSpc>
                <a:spcPct val="100000"/>
              </a:lnSpc>
              <a:buFontTx/>
              <a:buChar char="•"/>
            </a:pPr>
            <a:r>
              <a:rPr lang="en-CA" sz="3200" b="0" dirty="0"/>
              <a:t>Take advantage of Mapserver %variable% substitution in CGI program</a:t>
            </a:r>
          </a:p>
          <a:p>
            <a:pPr marL="342900" indent="-342900">
              <a:lnSpc>
                <a:spcPct val="100000"/>
              </a:lnSpc>
              <a:buFontTx/>
              <a:buChar char="•"/>
            </a:pPr>
            <a:r>
              <a:rPr lang="en-CA" sz="3200" b="0" dirty="0"/>
              <a:t>Fill out SQL values on the fly to create new query result sets for mapping</a:t>
            </a:r>
          </a:p>
          <a:p>
            <a:pPr marL="342900" indent="-342900">
              <a:lnSpc>
                <a:spcPct val="100000"/>
              </a:lnSpc>
              <a:buFontTx/>
              <a:buChar char="•"/>
            </a:pPr>
            <a:r>
              <a:rPr lang="en-CA" sz="3200" b="0" dirty="0"/>
              <a:t>Very powerful tool, very easy to make use of</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5.4 - Dynamic SQL</a:t>
            </a:r>
          </a:p>
        </p:txBody>
      </p:sp>
      <p:sp>
        <p:nvSpPr>
          <p:cNvPr id="123907" name="Rectangle 4"/>
          <p:cNvSpPr>
            <a:spLocks noChangeArrowheads="1"/>
          </p:cNvSpPr>
          <p:nvPr/>
        </p:nvSpPr>
        <p:spPr bwMode="auto">
          <a:xfrm>
            <a:off x="1143000" y="1417638"/>
            <a:ext cx="7696200" cy="4754562"/>
          </a:xfrm>
          <a:prstGeom prst="rect">
            <a:avLst/>
          </a:prstGeom>
          <a:noFill/>
          <a:ln w="9525">
            <a:noFill/>
            <a:miter lim="800000"/>
            <a:headEnd/>
            <a:tailEnd/>
          </a:ln>
        </p:spPr>
        <p:txBody>
          <a:bodyPr/>
          <a:lstStyle/>
          <a:p>
            <a:pPr marL="342900" indent="-342900"/>
            <a:r>
              <a:rPr lang="en-CA" sz="3200" dirty="0">
                <a:latin typeface="Courier New" pitchFamily="49" charset="0"/>
                <a:cs typeface="Times New Roman" pitchFamily="18" charset="0"/>
              </a:rPr>
              <a:t>DATA "</a:t>
            </a:r>
            <a:r>
              <a:rPr lang="en-CA" sz="3200" dirty="0" err="1">
                <a:latin typeface="Courier New" pitchFamily="49" charset="0"/>
                <a:cs typeface="Times New Roman" pitchFamily="18" charset="0"/>
              </a:rPr>
              <a:t>the_geom</a:t>
            </a:r>
            <a:r>
              <a:rPr lang="en-CA" sz="3200" dirty="0">
                <a:latin typeface="Courier New" pitchFamily="49" charset="0"/>
                <a:cs typeface="Times New Roman" pitchFamily="18" charset="0"/>
              </a:rPr>
              <a:t> from </a:t>
            </a:r>
            <a:br>
              <a:rPr lang="en-CA" sz="3200" dirty="0">
                <a:latin typeface="Courier New" pitchFamily="49" charset="0"/>
                <a:cs typeface="Times New Roman" pitchFamily="18" charset="0"/>
              </a:rPr>
            </a:br>
            <a:r>
              <a:rPr lang="en-CA" sz="3200" dirty="0">
                <a:latin typeface="Courier New" pitchFamily="49" charset="0"/>
                <a:cs typeface="Times New Roman" pitchFamily="18" charset="0"/>
              </a:rPr>
              <a:t>(SELECT </a:t>
            </a:r>
            <a:r>
              <a:rPr lang="en-CA" sz="3200" dirty="0" err="1">
                <a:latin typeface="Courier New" pitchFamily="49" charset="0"/>
                <a:cs typeface="Times New Roman" pitchFamily="18" charset="0"/>
              </a:rPr>
              <a:t>the_geom,gid</a:t>
            </a:r>
            <a:r>
              <a:rPr lang="en-CA" sz="3200" dirty="0">
                <a:latin typeface="Courier New" pitchFamily="49" charset="0"/>
                <a:cs typeface="Times New Roman" pitchFamily="18" charset="0"/>
              </a:rPr>
              <a:t>, </a:t>
            </a:r>
            <a:r>
              <a:rPr lang="en-CA" sz="3200" dirty="0" err="1">
                <a:solidFill>
                  <a:srgbClr val="008000"/>
                </a:solidFill>
                <a:latin typeface="Courier New" pitchFamily="49" charset="0"/>
                <a:cs typeface="Times New Roman" pitchFamily="18" charset="0"/>
              </a:rPr>
              <a:t>ST_Distance</a:t>
            </a:r>
            <a:r>
              <a:rPr lang="en-CA" sz="3200" dirty="0">
                <a:solidFill>
                  <a:srgbClr val="008000"/>
                </a:solidFill>
                <a:latin typeface="Courier New" pitchFamily="49" charset="0"/>
                <a:cs typeface="Times New Roman" pitchFamily="18" charset="0"/>
              </a:rPr>
              <a:t>(</a:t>
            </a:r>
            <a:r>
              <a:rPr lang="en-CA" sz="3200" dirty="0" err="1">
                <a:latin typeface="Courier New" pitchFamily="49" charset="0"/>
                <a:cs typeface="Times New Roman" pitchFamily="18" charset="0"/>
              </a:rPr>
              <a:t>the_geom</a:t>
            </a:r>
            <a:r>
              <a:rPr lang="en-CA" sz="3200" dirty="0">
                <a:latin typeface="Courier New" pitchFamily="49" charset="0"/>
                <a:cs typeface="Times New Roman" pitchFamily="18" charset="0"/>
              </a:rPr>
              <a:t>, </a:t>
            </a:r>
            <a:r>
              <a:rPr lang="en-CA" sz="3200" dirty="0" err="1">
                <a:latin typeface="Courier New" pitchFamily="49" charset="0"/>
                <a:cs typeface="Times New Roman" pitchFamily="18" charset="0"/>
              </a:rPr>
              <a:t>SetSRID</a:t>
            </a:r>
            <a:r>
              <a:rPr lang="en-CA" sz="3200" dirty="0">
                <a:latin typeface="Courier New" pitchFamily="49" charset="0"/>
                <a:cs typeface="Times New Roman" pitchFamily="18" charset="0"/>
              </a:rPr>
              <a:t>(</a:t>
            </a:r>
            <a:r>
              <a:rPr lang="en-CA" sz="3200" dirty="0" err="1">
                <a:latin typeface="Courier New" pitchFamily="49" charset="0"/>
                <a:cs typeface="Times New Roman" pitchFamily="18" charset="0"/>
              </a:rPr>
              <a:t>MakePoint</a:t>
            </a:r>
            <a:r>
              <a:rPr lang="en-CA" sz="3200" dirty="0">
                <a:latin typeface="Courier New" pitchFamily="49" charset="0"/>
                <a:cs typeface="Times New Roman" pitchFamily="18" charset="0"/>
              </a:rPr>
              <a:t>(</a:t>
            </a:r>
            <a:br>
              <a:rPr lang="en-CA" sz="3200" dirty="0">
                <a:latin typeface="Courier New" pitchFamily="49" charset="0"/>
                <a:cs typeface="Times New Roman" pitchFamily="18" charset="0"/>
              </a:rPr>
            </a:br>
            <a:r>
              <a:rPr lang="en-CA" sz="3200" dirty="0">
                <a:solidFill>
                  <a:srgbClr val="CE0000"/>
                </a:solidFill>
                <a:latin typeface="Courier New" pitchFamily="49" charset="0"/>
                <a:cs typeface="Times New Roman" pitchFamily="18" charset="0"/>
              </a:rPr>
              <a:t>%</a:t>
            </a:r>
            <a:r>
              <a:rPr lang="en-CA" sz="3200" dirty="0" err="1">
                <a:solidFill>
                  <a:srgbClr val="CE0000"/>
                </a:solidFill>
                <a:latin typeface="Courier New" pitchFamily="49" charset="0"/>
                <a:cs typeface="Times New Roman" pitchFamily="18" charset="0"/>
              </a:rPr>
              <a:t>mx</a:t>
            </a:r>
            <a:r>
              <a:rPr lang="en-CA" sz="3200" dirty="0">
                <a:solidFill>
                  <a:srgbClr val="CE0000"/>
                </a:solidFill>
                <a:latin typeface="Courier New" pitchFamily="49" charset="0"/>
                <a:cs typeface="Times New Roman" pitchFamily="18" charset="0"/>
              </a:rPr>
              <a:t>% + %</a:t>
            </a:r>
            <a:r>
              <a:rPr lang="en-CA" sz="3200" dirty="0" err="1">
                <a:solidFill>
                  <a:srgbClr val="CE0000"/>
                </a:solidFill>
                <a:latin typeface="Courier New" pitchFamily="49" charset="0"/>
                <a:cs typeface="Times New Roman" pitchFamily="18" charset="0"/>
              </a:rPr>
              <a:t>img.x</a:t>
            </a:r>
            <a:r>
              <a:rPr lang="en-CA" sz="3200" dirty="0">
                <a:solidFill>
                  <a:srgbClr val="CE0000"/>
                </a:solidFill>
                <a:latin typeface="Courier New" pitchFamily="49" charset="0"/>
                <a:cs typeface="Times New Roman" pitchFamily="18" charset="0"/>
              </a:rPr>
              <a:t>% * %mw% / %</a:t>
            </a:r>
            <a:r>
              <a:rPr lang="en-CA" sz="3200" dirty="0" err="1">
                <a:solidFill>
                  <a:srgbClr val="CE0000"/>
                </a:solidFill>
                <a:latin typeface="Courier New" pitchFamily="49" charset="0"/>
                <a:cs typeface="Times New Roman" pitchFamily="18" charset="0"/>
              </a:rPr>
              <a:t>iw</a:t>
            </a:r>
            <a:r>
              <a:rPr lang="en-CA" sz="3200" dirty="0">
                <a:solidFill>
                  <a:srgbClr val="CE0000"/>
                </a:solidFill>
                <a:latin typeface="Courier New" pitchFamily="49" charset="0"/>
                <a:cs typeface="Times New Roman" pitchFamily="18" charset="0"/>
              </a:rPr>
              <a:t>%, </a:t>
            </a:r>
            <a:br>
              <a:rPr lang="en-CA" sz="3200" dirty="0">
                <a:solidFill>
                  <a:srgbClr val="CE0000"/>
                </a:solidFill>
                <a:latin typeface="Courier New" pitchFamily="49" charset="0"/>
                <a:cs typeface="Times New Roman" pitchFamily="18" charset="0"/>
              </a:rPr>
            </a:br>
            <a:r>
              <a:rPr lang="en-CA" sz="3200" dirty="0">
                <a:solidFill>
                  <a:srgbClr val="CE0000"/>
                </a:solidFill>
                <a:latin typeface="Courier New" pitchFamily="49" charset="0"/>
                <a:cs typeface="Times New Roman" pitchFamily="18" charset="0"/>
              </a:rPr>
              <a:t>%my% - %</a:t>
            </a:r>
            <a:r>
              <a:rPr lang="en-CA" sz="3200" dirty="0" err="1">
                <a:solidFill>
                  <a:srgbClr val="CE0000"/>
                </a:solidFill>
                <a:latin typeface="Courier New" pitchFamily="49" charset="0"/>
                <a:cs typeface="Times New Roman" pitchFamily="18" charset="0"/>
              </a:rPr>
              <a:t>img.y</a:t>
            </a:r>
            <a:r>
              <a:rPr lang="en-CA" sz="3200" dirty="0">
                <a:solidFill>
                  <a:srgbClr val="CE0000"/>
                </a:solidFill>
                <a:latin typeface="Courier New" pitchFamily="49" charset="0"/>
                <a:cs typeface="Times New Roman" pitchFamily="18" charset="0"/>
              </a:rPr>
              <a:t>% * %</a:t>
            </a:r>
            <a:r>
              <a:rPr lang="en-CA" sz="3200" dirty="0" err="1">
                <a:solidFill>
                  <a:srgbClr val="CE0000"/>
                </a:solidFill>
                <a:latin typeface="Courier New" pitchFamily="49" charset="0"/>
                <a:cs typeface="Times New Roman" pitchFamily="18" charset="0"/>
              </a:rPr>
              <a:t>mh</a:t>
            </a:r>
            <a:r>
              <a:rPr lang="en-CA" sz="3200" dirty="0">
                <a:solidFill>
                  <a:srgbClr val="CE0000"/>
                </a:solidFill>
                <a:latin typeface="Courier New" pitchFamily="49" charset="0"/>
                <a:cs typeface="Times New Roman" pitchFamily="18" charset="0"/>
              </a:rPr>
              <a:t>% / %</a:t>
            </a:r>
            <a:r>
              <a:rPr lang="en-CA" sz="3200" dirty="0" err="1">
                <a:solidFill>
                  <a:srgbClr val="CE0000"/>
                </a:solidFill>
                <a:latin typeface="Courier New" pitchFamily="49" charset="0"/>
                <a:cs typeface="Times New Roman" pitchFamily="18" charset="0"/>
              </a:rPr>
              <a:t>ih</a:t>
            </a:r>
            <a:r>
              <a:rPr lang="en-CA" sz="3200" dirty="0">
                <a:solidFill>
                  <a:srgbClr val="CE0000"/>
                </a:solidFill>
                <a:latin typeface="Courier New" pitchFamily="49" charset="0"/>
                <a:cs typeface="Times New Roman" pitchFamily="18" charset="0"/>
              </a:rPr>
              <a:t>%</a:t>
            </a:r>
            <a:r>
              <a:rPr lang="en-CA" sz="3200" dirty="0">
                <a:latin typeface="Courier New" pitchFamily="49" charset="0"/>
                <a:cs typeface="Times New Roman" pitchFamily="18" charset="0"/>
              </a:rPr>
              <a:t>), 3005)</a:t>
            </a:r>
            <a:r>
              <a:rPr lang="en-CA" sz="3200" dirty="0">
                <a:solidFill>
                  <a:srgbClr val="008000"/>
                </a:solidFill>
                <a:latin typeface="Courier New" pitchFamily="49" charset="0"/>
                <a:cs typeface="Times New Roman" pitchFamily="18" charset="0"/>
              </a:rPr>
              <a:t>)</a:t>
            </a:r>
            <a:r>
              <a:rPr lang="en-CA" sz="3200" dirty="0">
                <a:latin typeface="Courier New" pitchFamily="49" charset="0"/>
                <a:cs typeface="Times New Roman" pitchFamily="18" charset="0"/>
              </a:rPr>
              <a:t> AS dist FROM </a:t>
            </a:r>
            <a:r>
              <a:rPr lang="en-CA" sz="3200" dirty="0" err="1">
                <a:latin typeface="Courier New" pitchFamily="49" charset="0"/>
                <a:cs typeface="Times New Roman" pitchFamily="18" charset="0"/>
              </a:rPr>
              <a:t>bc_roads</a:t>
            </a:r>
            <a:r>
              <a:rPr lang="en-CA" sz="3200" dirty="0">
                <a:latin typeface="Courier New" pitchFamily="49" charset="0"/>
                <a:cs typeface="Times New Roman" pitchFamily="18" charset="0"/>
              </a:rPr>
              <a:t>) </a:t>
            </a:r>
            <a:br>
              <a:rPr lang="en-CA" sz="3200" dirty="0">
                <a:latin typeface="Courier New" pitchFamily="49" charset="0"/>
                <a:cs typeface="Times New Roman" pitchFamily="18" charset="0"/>
              </a:rPr>
            </a:br>
            <a:r>
              <a:rPr lang="en-CA" sz="3200" dirty="0">
                <a:latin typeface="Courier New" pitchFamily="49" charset="0"/>
                <a:cs typeface="Times New Roman" pitchFamily="18" charset="0"/>
              </a:rPr>
              <a:t>as </a:t>
            </a:r>
            <a:r>
              <a:rPr lang="en-CA" sz="3200" dirty="0" err="1">
                <a:latin typeface="Courier New" pitchFamily="49" charset="0"/>
                <a:cs typeface="Times New Roman" pitchFamily="18" charset="0"/>
              </a:rPr>
              <a:t>foo</a:t>
            </a:r>
            <a:r>
              <a:rPr lang="en-CA" sz="3200" dirty="0">
                <a:latin typeface="Courier New" pitchFamily="49" charset="0"/>
                <a:cs typeface="Times New Roman" pitchFamily="18" charset="0"/>
              </a:rPr>
              <a:t> using srid=3005 using </a:t>
            </a:r>
            <a:br>
              <a:rPr lang="en-CA" sz="3200" dirty="0">
                <a:latin typeface="Courier New" pitchFamily="49" charset="0"/>
                <a:cs typeface="Times New Roman" pitchFamily="18" charset="0"/>
              </a:rPr>
            </a:br>
            <a:r>
              <a:rPr lang="en-CA" sz="3200" dirty="0">
                <a:latin typeface="Courier New" pitchFamily="49" charset="0"/>
                <a:cs typeface="Times New Roman" pitchFamily="18" charset="0"/>
              </a:rPr>
              <a:t>unique </a:t>
            </a:r>
            <a:r>
              <a:rPr lang="en-CA" sz="3200" dirty="0" err="1">
                <a:latin typeface="Courier New" pitchFamily="49" charset="0"/>
                <a:cs typeface="Times New Roman" pitchFamily="18" charset="0"/>
              </a:rPr>
              <a:t>gid</a:t>
            </a:r>
            <a:r>
              <a:rPr lang="en-CA" sz="3200" dirty="0">
                <a:latin typeface="Courier New" pitchFamily="49" charset="0"/>
              </a:rPr>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5.4 - Dynamic SQL</a:t>
            </a:r>
          </a:p>
        </p:txBody>
      </p:sp>
      <p:graphicFrame>
        <p:nvGraphicFramePr>
          <p:cNvPr id="9218" name="Object 5"/>
          <p:cNvGraphicFramePr>
            <a:graphicFrameLocks noChangeAspect="1"/>
          </p:cNvGraphicFramePr>
          <p:nvPr/>
        </p:nvGraphicFramePr>
        <p:xfrm>
          <a:off x="1600200" y="1524000"/>
          <a:ext cx="5680075" cy="5146675"/>
        </p:xfrm>
        <a:graphic>
          <a:graphicData uri="http://schemas.openxmlformats.org/presentationml/2006/ole">
            <p:oleObj spid="_x0000_s9218" r:id="rId3" imgW="3877216" imgH="3877216" progId="PBrush">
              <p:embed/>
            </p:oleObj>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sp>
        <p:nvSpPr>
          <p:cNvPr id="124931" name="Rectangle 4"/>
          <p:cNvSpPr>
            <a:spLocks noChangeArrowheads="1"/>
          </p:cNvSpPr>
          <p:nvPr/>
        </p:nvSpPr>
        <p:spPr bwMode="auto">
          <a:xfrm>
            <a:off x="1143000" y="1570038"/>
            <a:ext cx="7696200" cy="4830762"/>
          </a:xfrm>
          <a:prstGeom prst="rect">
            <a:avLst/>
          </a:prstGeom>
          <a:noFill/>
          <a:ln w="9525">
            <a:noFill/>
            <a:miter lim="800000"/>
            <a:headEnd/>
            <a:tailEnd/>
          </a:ln>
        </p:spPr>
        <p:txBody>
          <a:bodyPr/>
          <a:lstStyle/>
          <a:p>
            <a:pPr marL="342900" indent="-342900">
              <a:lnSpc>
                <a:spcPct val="100000"/>
              </a:lnSpc>
              <a:buFontTx/>
              <a:buChar char="•"/>
            </a:pPr>
            <a:r>
              <a:rPr lang="en-CA" sz="3200" b="0" dirty="0"/>
              <a:t>Take the SQL insertion trick to its logical conclusion</a:t>
            </a:r>
          </a:p>
          <a:p>
            <a:pPr marL="342900" indent="-342900">
              <a:lnSpc>
                <a:spcPct val="100000"/>
              </a:lnSpc>
              <a:buFontTx/>
              <a:buChar char="•"/>
            </a:pPr>
            <a:r>
              <a:rPr lang="en-CA" sz="3200" b="0" dirty="0"/>
              <a:t>Provide a way to visualize arbitrary SQL queries on a map on the fly</a:t>
            </a:r>
          </a:p>
          <a:p>
            <a:pPr marL="342900" indent="-342900">
              <a:lnSpc>
                <a:spcPct val="100000"/>
              </a:lnSpc>
              <a:buFontTx/>
              <a:buChar char="•"/>
            </a:pPr>
            <a:r>
              <a:rPr lang="en-CA" sz="3200" b="0" dirty="0"/>
              <a:t>Using only the Mapserver CGI and a template based interface</a:t>
            </a:r>
          </a:p>
          <a:p>
            <a:pPr marL="342900" indent="-342900">
              <a:lnSpc>
                <a:spcPct val="100000"/>
              </a:lnSpc>
              <a:buFontTx/>
              <a:buChar char="•"/>
            </a:pPr>
            <a:r>
              <a:rPr lang="en-CA" sz="3200" b="0" dirty="0"/>
              <a:t>See the </a:t>
            </a:r>
            <a:r>
              <a:rPr lang="en-CA" sz="3200" dirty="0" err="1">
                <a:solidFill>
                  <a:srgbClr val="CE0000"/>
                </a:solidFill>
              </a:rPr>
              <a:t>qlyr</a:t>
            </a:r>
            <a:r>
              <a:rPr lang="en-CA" sz="3200" dirty="0">
                <a:solidFill>
                  <a:srgbClr val="CE0000"/>
                </a:solidFill>
              </a:rPr>
              <a:t> </a:t>
            </a:r>
            <a:r>
              <a:rPr lang="en-CA" sz="3200" b="0" dirty="0"/>
              <a:t>LAYER entry at the end of the example map file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sp>
        <p:nvSpPr>
          <p:cNvPr id="573444" name="Rectangle 4"/>
          <p:cNvSpPr>
            <a:spLocks noChangeArrowheads="1"/>
          </p:cNvSpPr>
          <p:nvPr/>
        </p:nvSpPr>
        <p:spPr bwMode="auto">
          <a:xfrm>
            <a:off x="1143000" y="1646238"/>
            <a:ext cx="7696200" cy="4449762"/>
          </a:xfrm>
          <a:prstGeom prst="rect">
            <a:avLst/>
          </a:prstGeom>
          <a:noFill/>
          <a:ln w="9525">
            <a:noFill/>
            <a:miter lim="800000"/>
            <a:headEnd/>
            <a:tailEnd/>
          </a:ln>
        </p:spPr>
        <p:txBody>
          <a:bodyPr/>
          <a:lstStyle/>
          <a:p>
            <a:pPr marL="342900" indent="-342900">
              <a:buFontTx/>
              <a:buChar char="•"/>
            </a:pPr>
            <a:r>
              <a:rPr lang="en-CA" sz="2800" b="0" dirty="0"/>
              <a:t>DATA statement</a:t>
            </a:r>
            <a:br>
              <a:rPr lang="en-CA" sz="2800" b="0" dirty="0"/>
            </a:br>
            <a:r>
              <a:rPr lang="en-CA" sz="2800" dirty="0">
                <a:latin typeface="Courier New" pitchFamily="49" charset="0"/>
              </a:rPr>
              <a:t>DATA "</a:t>
            </a:r>
            <a:r>
              <a:rPr lang="en-CA" sz="2800" dirty="0" err="1">
                <a:latin typeface="Courier New" pitchFamily="49" charset="0"/>
              </a:rPr>
              <a:t>the_geom</a:t>
            </a:r>
            <a:r>
              <a:rPr lang="en-CA" sz="2800" dirty="0">
                <a:latin typeface="Courier New" pitchFamily="49" charset="0"/>
              </a:rPr>
              <a:t> from (%</a:t>
            </a:r>
            <a:r>
              <a:rPr lang="en-CA" sz="2800" dirty="0" err="1">
                <a:latin typeface="Courier New" pitchFamily="49" charset="0"/>
              </a:rPr>
              <a:t>sql</a:t>
            </a:r>
            <a:r>
              <a:rPr lang="en-CA" sz="2800" dirty="0">
                <a:latin typeface="Courier New" pitchFamily="49" charset="0"/>
              </a:rPr>
              <a:t>%) as </a:t>
            </a:r>
            <a:r>
              <a:rPr lang="en-CA" sz="2800" dirty="0" err="1">
                <a:latin typeface="Courier New" pitchFamily="49" charset="0"/>
              </a:rPr>
              <a:t>foo</a:t>
            </a:r>
            <a:r>
              <a:rPr lang="en-CA" sz="2800" dirty="0">
                <a:latin typeface="Courier New" pitchFamily="49" charset="0"/>
              </a:rPr>
              <a:t> using SRID=3005 using unique </a:t>
            </a:r>
            <a:r>
              <a:rPr lang="en-CA" sz="2800" dirty="0" err="1">
                <a:latin typeface="Courier New" pitchFamily="49" charset="0"/>
              </a:rPr>
              <a:t>gid</a:t>
            </a:r>
            <a:r>
              <a:rPr lang="en-CA" sz="2800" dirty="0">
                <a:latin typeface="Courier New" pitchFamily="49" charset="0"/>
              </a:rPr>
              <a:t>"</a:t>
            </a:r>
          </a:p>
          <a:p>
            <a:pPr marL="342900" indent="-342900">
              <a:buFontTx/>
              <a:buChar char="•"/>
            </a:pPr>
            <a:r>
              <a:rPr lang="en-CA" sz="2800" b="0" dirty="0"/>
              <a:t>Template line</a:t>
            </a:r>
            <a:br>
              <a:rPr lang="en-CA" sz="2800" b="0" dirty="0"/>
            </a:br>
            <a:r>
              <a:rPr lang="en-CA" sz="2800" dirty="0">
                <a:latin typeface="Courier New" pitchFamily="49" charset="0"/>
              </a:rPr>
              <a:t>&lt;</a:t>
            </a:r>
            <a:r>
              <a:rPr lang="en-CA" sz="2800" dirty="0" err="1">
                <a:latin typeface="Courier New" pitchFamily="49" charset="0"/>
              </a:rPr>
              <a:t>textarea</a:t>
            </a:r>
            <a:r>
              <a:rPr lang="en-CA" sz="2800" dirty="0">
                <a:latin typeface="Courier New" pitchFamily="49" charset="0"/>
              </a:rPr>
              <a:t> name="</a:t>
            </a:r>
            <a:r>
              <a:rPr lang="en-CA" sz="2800" dirty="0" err="1">
                <a:latin typeface="Courier New" pitchFamily="49" charset="0"/>
              </a:rPr>
              <a:t>sql</a:t>
            </a:r>
            <a:r>
              <a:rPr lang="en-CA" sz="2800" dirty="0">
                <a:latin typeface="Courier New" pitchFamily="49" charset="0"/>
              </a:rPr>
              <a:t>" rows=3 cols=50&gt;[</a:t>
            </a:r>
            <a:r>
              <a:rPr lang="en-CA" sz="2800" dirty="0" err="1">
                <a:latin typeface="Courier New" pitchFamily="49" charset="0"/>
              </a:rPr>
              <a:t>sql</a:t>
            </a:r>
            <a:r>
              <a:rPr lang="en-CA" sz="2800" dirty="0">
                <a:latin typeface="Courier New" pitchFamily="49" charset="0"/>
              </a:rPr>
              <a:t>]&lt;/</a:t>
            </a:r>
            <a:r>
              <a:rPr lang="en-CA" sz="2800" dirty="0" err="1">
                <a:latin typeface="Courier New" pitchFamily="49" charset="0"/>
              </a:rPr>
              <a:t>textarea</a:t>
            </a:r>
            <a:r>
              <a:rPr lang="en-CA" sz="2800" dirty="0">
                <a:latin typeface="Courier New" pitchFamily="49" charset="0"/>
              </a:rPr>
              <a:t>&gt;</a:t>
            </a:r>
          </a:p>
          <a:p>
            <a:pPr marL="342900" indent="-342900">
              <a:buFontTx/>
              <a:buChar char="•"/>
            </a:pPr>
            <a:r>
              <a:rPr lang="en-CA" sz="2800" b="0" dirty="0"/>
              <a:t>Only trick is choice of Mapserver LAYER “TYPE”</a:t>
            </a:r>
          </a:p>
          <a:p>
            <a:pPr marL="742950" lvl="1" indent="-285750">
              <a:buFontTx/>
              <a:buChar char="–"/>
            </a:pPr>
            <a:r>
              <a:rPr lang="en-CA" b="0" dirty="0"/>
              <a:t>Arbitrary SQL can return any geometry 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44">
                                            <p:txEl>
                                              <p:pRg st="0" end="0"/>
                                            </p:txEl>
                                          </p:spTgt>
                                        </p:tgtEl>
                                        <p:attrNameLst>
                                          <p:attrName>style.visibility</p:attrName>
                                        </p:attrNameLst>
                                      </p:cBhvr>
                                      <p:to>
                                        <p:strVal val="visible"/>
                                      </p:to>
                                    </p:set>
                                    <p:anim calcmode="lin" valueType="num">
                                      <p:cBhvr additive="base">
                                        <p:cTn id="7" dur="500" fill="hold"/>
                                        <p:tgtEl>
                                          <p:spTgt spid="573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44">
                                            <p:txEl>
                                              <p:pRg st="1" end="1"/>
                                            </p:txEl>
                                          </p:spTgt>
                                        </p:tgtEl>
                                        <p:attrNameLst>
                                          <p:attrName>style.visibility</p:attrName>
                                        </p:attrNameLst>
                                      </p:cBhvr>
                                      <p:to>
                                        <p:strVal val="visible"/>
                                      </p:to>
                                    </p:set>
                                    <p:anim calcmode="lin" valueType="num">
                                      <p:cBhvr additive="base">
                                        <p:cTn id="13" dur="500" fill="hold"/>
                                        <p:tgtEl>
                                          <p:spTgt spid="573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44">
                                            <p:txEl>
                                              <p:pRg st="2" end="2"/>
                                            </p:txEl>
                                          </p:spTgt>
                                        </p:tgtEl>
                                        <p:attrNameLst>
                                          <p:attrName>style.visibility</p:attrName>
                                        </p:attrNameLst>
                                      </p:cBhvr>
                                      <p:to>
                                        <p:strVal val="visible"/>
                                      </p:to>
                                    </p:set>
                                    <p:anim calcmode="lin" valueType="num">
                                      <p:cBhvr additive="base">
                                        <p:cTn id="19" dur="500" fill="hold"/>
                                        <p:tgtEl>
                                          <p:spTgt spid="5734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4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3444">
                                            <p:txEl>
                                              <p:pRg st="3" end="3"/>
                                            </p:txEl>
                                          </p:spTgt>
                                        </p:tgtEl>
                                        <p:attrNameLst>
                                          <p:attrName>style.visibility</p:attrName>
                                        </p:attrNameLst>
                                      </p:cBhvr>
                                      <p:to>
                                        <p:strVal val="visible"/>
                                      </p:to>
                                    </p:set>
                                    <p:anim calcmode="lin" valueType="num">
                                      <p:cBhvr additive="base">
                                        <p:cTn id="23" dur="500" fill="hold"/>
                                        <p:tgtEl>
                                          <p:spTgt spid="57344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4"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pic>
        <p:nvPicPr>
          <p:cNvPr id="126979" name="Picture 4"/>
          <p:cNvPicPr>
            <a:picLocks noChangeAspect="1" noChangeArrowheads="1"/>
          </p:cNvPicPr>
          <p:nvPr/>
        </p:nvPicPr>
        <p:blipFill>
          <a:blip r:embed="rId2" cstate="print"/>
          <a:srcRect/>
          <a:stretch>
            <a:fillRect/>
          </a:stretch>
        </p:blipFill>
        <p:spPr bwMode="auto">
          <a:xfrm>
            <a:off x="304800" y="1524000"/>
            <a:ext cx="5595938" cy="5143500"/>
          </a:xfrm>
          <a:prstGeom prst="rect">
            <a:avLst/>
          </a:prstGeom>
          <a:noFill/>
          <a:ln w="9525">
            <a:noFill/>
            <a:miter lim="800000"/>
            <a:headEnd/>
            <a:tailEnd/>
          </a:ln>
        </p:spPr>
      </p:pic>
      <p:sp>
        <p:nvSpPr>
          <p:cNvPr id="126980" name="Oval 5"/>
          <p:cNvSpPr>
            <a:spLocks noChangeArrowheads="1"/>
          </p:cNvSpPr>
          <p:nvPr/>
        </p:nvSpPr>
        <p:spPr bwMode="auto">
          <a:xfrm>
            <a:off x="1219200" y="5257800"/>
            <a:ext cx="3581400" cy="685800"/>
          </a:xfrm>
          <a:prstGeom prst="ellipse">
            <a:avLst/>
          </a:prstGeom>
          <a:noFill/>
          <a:ln w="38100">
            <a:solidFill>
              <a:srgbClr val="E00000"/>
            </a:solidFill>
            <a:round/>
            <a:headEnd/>
            <a:tailEnd/>
          </a:ln>
        </p:spPr>
        <p:txBody>
          <a:bodyPr wrap="none" anchor="ctr"/>
          <a:lstStyle/>
          <a:p>
            <a:endParaRPr lang="en-GB"/>
          </a:p>
        </p:txBody>
      </p:sp>
      <p:sp>
        <p:nvSpPr>
          <p:cNvPr id="126981" name="Text Box 6"/>
          <p:cNvSpPr txBox="1">
            <a:spLocks noChangeArrowheads="1"/>
          </p:cNvSpPr>
          <p:nvPr/>
        </p:nvSpPr>
        <p:spPr bwMode="auto">
          <a:xfrm>
            <a:off x="6248400" y="3581400"/>
            <a:ext cx="2667000" cy="1552575"/>
          </a:xfrm>
          <a:prstGeom prst="rect">
            <a:avLst/>
          </a:prstGeom>
          <a:noFill/>
          <a:ln w="9525">
            <a:noFill/>
            <a:miter lim="800000"/>
            <a:headEnd/>
            <a:tailEnd/>
          </a:ln>
        </p:spPr>
        <p:txBody>
          <a:bodyPr>
            <a:spAutoFit/>
          </a:bodyPr>
          <a:lstStyle/>
          <a:p>
            <a:pPr eaLnBrk="1" hangingPunct="1">
              <a:lnSpc>
                <a:spcPct val="100000"/>
              </a:lnSpc>
              <a:spcBef>
                <a:spcPct val="50000"/>
              </a:spcBef>
            </a:pPr>
            <a:r>
              <a:rPr lang="en-CA" b="0">
                <a:latin typeface="Arial" charset="0"/>
              </a:rPr>
              <a:t>Enter a SQL query and see it on the map outlined in </a:t>
            </a:r>
            <a:r>
              <a:rPr lang="en-CA">
                <a:solidFill>
                  <a:srgbClr val="CE0000"/>
                </a:solidFill>
                <a:latin typeface="Arial" charset="0"/>
              </a:rPr>
              <a:t>red</a:t>
            </a:r>
          </a:p>
        </p:txBody>
      </p:sp>
      <p:sp>
        <p:nvSpPr>
          <p:cNvPr id="126982" name="Line 7"/>
          <p:cNvSpPr>
            <a:spLocks noChangeShapeType="1"/>
          </p:cNvSpPr>
          <p:nvPr/>
        </p:nvSpPr>
        <p:spPr bwMode="auto">
          <a:xfrm flipH="1" flipV="1">
            <a:off x="4826000" y="3398838"/>
            <a:ext cx="1270000" cy="868362"/>
          </a:xfrm>
          <a:prstGeom prst="line">
            <a:avLst/>
          </a:prstGeom>
          <a:noFill/>
          <a:ln w="38100">
            <a:solidFill>
              <a:srgbClr val="E00000"/>
            </a:solidFill>
            <a:round/>
            <a:headEnd/>
            <a:tailEnd type="triangle" w="med" len="med"/>
          </a:ln>
        </p:spPr>
        <p:txBody>
          <a:bodyPr/>
          <a:lstStyle/>
          <a:p>
            <a:endParaRPr lang="en-GB"/>
          </a:p>
        </p:txBody>
      </p:sp>
      <p:sp>
        <p:nvSpPr>
          <p:cNvPr id="126983" name="Line 8"/>
          <p:cNvSpPr>
            <a:spLocks noChangeShapeType="1"/>
          </p:cNvSpPr>
          <p:nvPr/>
        </p:nvSpPr>
        <p:spPr bwMode="auto">
          <a:xfrm flipH="1">
            <a:off x="4887913" y="4267200"/>
            <a:ext cx="1208087" cy="1235075"/>
          </a:xfrm>
          <a:prstGeom prst="line">
            <a:avLst/>
          </a:prstGeom>
          <a:noFill/>
          <a:ln w="38100">
            <a:solidFill>
              <a:srgbClr val="E00000"/>
            </a:solidFill>
            <a:round/>
            <a:headEnd/>
            <a:tailEnd type="triangle" w="med" len="med"/>
          </a:ln>
        </p:spPr>
        <p:txBody>
          <a:bodyPr/>
          <a:lstStyle/>
          <a:p>
            <a:endParaRPr lang="en-GB"/>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sp>
        <p:nvSpPr>
          <p:cNvPr id="575496" name="Rectangle 8"/>
          <p:cNvSpPr>
            <a:spLocks noChangeArrowheads="1"/>
          </p:cNvSpPr>
          <p:nvPr/>
        </p:nvSpPr>
        <p:spPr bwMode="auto">
          <a:xfrm>
            <a:off x="1219200" y="1646238"/>
            <a:ext cx="7620000" cy="4221162"/>
          </a:xfrm>
          <a:prstGeom prst="rect">
            <a:avLst/>
          </a:prstGeom>
          <a:noFill/>
          <a:ln w="9525">
            <a:noFill/>
            <a:miter lim="800000"/>
            <a:headEnd/>
            <a:tailEnd/>
          </a:ln>
        </p:spPr>
        <p:txBody>
          <a:bodyPr/>
          <a:lstStyle/>
          <a:p>
            <a:pPr marL="342900" indent="-342900">
              <a:buFontTx/>
              <a:buChar char="•"/>
            </a:pPr>
            <a:r>
              <a:rPr lang="en-CA" sz="2800" b="0" dirty="0"/>
              <a:t>Try some examples:</a:t>
            </a:r>
          </a:p>
          <a:p>
            <a:pPr marL="342900" indent="-342900">
              <a:buFontTx/>
              <a:buChar char="•"/>
            </a:pPr>
            <a:r>
              <a:rPr lang="en-CA" sz="2800" b="0" dirty="0"/>
              <a:t>All roads that start with ‘B’</a:t>
            </a:r>
          </a:p>
          <a:p>
            <a:pPr marL="342900" indent="-342900">
              <a:buFontTx/>
              <a:buChar char="•"/>
            </a:pPr>
            <a:r>
              <a:rPr lang="en-CA" sz="2800" b="0" dirty="0">
                <a:solidFill>
                  <a:srgbClr val="0080FF"/>
                </a:solidFill>
              </a:rPr>
              <a:t>SELECT</a:t>
            </a:r>
            <a:r>
              <a:rPr lang="en-CA" sz="2800" b="0" dirty="0"/>
              <a:t> </a:t>
            </a:r>
            <a:r>
              <a:rPr lang="en-CA" sz="2800" b="0" dirty="0" err="1"/>
              <a:t>gid</a:t>
            </a:r>
            <a:r>
              <a:rPr lang="en-CA" sz="2800" b="0" dirty="0"/>
              <a:t>, </a:t>
            </a:r>
            <a:r>
              <a:rPr lang="en-CA" sz="2800" b="0" dirty="0" err="1"/>
              <a:t>the_geom</a:t>
            </a:r>
            <a:r>
              <a:rPr lang="en-CA" sz="2800" b="0" dirty="0"/>
              <a:t> </a:t>
            </a:r>
            <a:br>
              <a:rPr lang="en-CA" sz="2800" b="0" dirty="0"/>
            </a:br>
            <a:r>
              <a:rPr lang="en-CA" sz="2800" b="0" dirty="0">
                <a:solidFill>
                  <a:srgbClr val="0080FF"/>
                </a:solidFill>
              </a:rPr>
              <a:t>FROM</a:t>
            </a:r>
            <a:r>
              <a:rPr lang="en-CA" sz="2800" b="0" dirty="0"/>
              <a:t> </a:t>
            </a:r>
            <a:r>
              <a:rPr lang="en-CA" sz="2800" b="0" dirty="0" err="1"/>
              <a:t>bc_roads</a:t>
            </a:r>
            <a:r>
              <a:rPr lang="en-CA" sz="2800" b="0" dirty="0"/>
              <a:t> </a:t>
            </a:r>
            <a:br>
              <a:rPr lang="en-CA" sz="2800" b="0" dirty="0"/>
            </a:br>
            <a:r>
              <a:rPr lang="en-CA" sz="2800" b="0" dirty="0">
                <a:solidFill>
                  <a:srgbClr val="0080FF"/>
                </a:solidFill>
              </a:rPr>
              <a:t>WHERE</a:t>
            </a:r>
            <a:r>
              <a:rPr lang="en-CA" sz="2800" b="0" dirty="0"/>
              <a:t> name </a:t>
            </a:r>
            <a:r>
              <a:rPr lang="en-CA" sz="2800" b="0" dirty="0">
                <a:solidFill>
                  <a:srgbClr val="0080FF"/>
                </a:solidFill>
              </a:rPr>
              <a:t>LIKE</a:t>
            </a:r>
            <a:r>
              <a:rPr lang="en-CA" sz="2800" b="0" dirty="0"/>
              <a:t> ‘B%’</a:t>
            </a:r>
          </a:p>
          <a:p>
            <a:pPr marL="342900" indent="-342900">
              <a:buFontTx/>
              <a:buChar char="•"/>
            </a:pPr>
            <a:r>
              <a:rPr lang="en-CA" sz="2800" b="0" dirty="0"/>
              <a:t>All roads that are longer than 100 metres</a:t>
            </a:r>
          </a:p>
          <a:p>
            <a:pPr marL="342900" indent="-342900">
              <a:buFontTx/>
              <a:buChar char="•"/>
            </a:pPr>
            <a:r>
              <a:rPr lang="en-CA" sz="2800" b="0" dirty="0">
                <a:solidFill>
                  <a:srgbClr val="0080FF"/>
                </a:solidFill>
              </a:rPr>
              <a:t>SELECT</a:t>
            </a:r>
            <a:r>
              <a:rPr lang="en-CA" sz="2800" b="0" dirty="0"/>
              <a:t> </a:t>
            </a:r>
            <a:r>
              <a:rPr lang="en-CA" sz="2800" b="0" dirty="0" err="1"/>
              <a:t>gid</a:t>
            </a:r>
            <a:r>
              <a:rPr lang="en-CA" sz="2800" b="0" dirty="0"/>
              <a:t>, </a:t>
            </a:r>
            <a:r>
              <a:rPr lang="en-CA" sz="2800" b="0" dirty="0" err="1"/>
              <a:t>the_geom</a:t>
            </a:r>
            <a:r>
              <a:rPr lang="en-CA" sz="2800" b="0" dirty="0"/>
              <a:t> </a:t>
            </a:r>
            <a:br>
              <a:rPr lang="en-CA" sz="2800" b="0" dirty="0"/>
            </a:br>
            <a:r>
              <a:rPr lang="en-CA" sz="2800" b="0" dirty="0">
                <a:solidFill>
                  <a:srgbClr val="0080FF"/>
                </a:solidFill>
              </a:rPr>
              <a:t>FROM</a:t>
            </a:r>
            <a:r>
              <a:rPr lang="en-CA" sz="2800" b="0" dirty="0"/>
              <a:t> </a:t>
            </a:r>
            <a:r>
              <a:rPr lang="en-CA" sz="2800" b="0" dirty="0" err="1"/>
              <a:t>bc_roads</a:t>
            </a:r>
            <a:r>
              <a:rPr lang="en-CA" sz="2800" b="0" dirty="0"/>
              <a:t> </a:t>
            </a:r>
            <a:br>
              <a:rPr lang="en-CA" sz="2800" b="0" dirty="0"/>
            </a:br>
            <a:r>
              <a:rPr lang="en-CA" sz="2800" b="0" dirty="0">
                <a:solidFill>
                  <a:srgbClr val="0080FF"/>
                </a:solidFill>
              </a:rPr>
              <a:t>WHERE</a:t>
            </a:r>
            <a:r>
              <a:rPr lang="en-CA" sz="2800" b="0" dirty="0"/>
              <a:t> </a:t>
            </a:r>
            <a:r>
              <a:rPr lang="en-CA" sz="2800" b="0" dirty="0" err="1">
                <a:solidFill>
                  <a:srgbClr val="006007"/>
                </a:solidFill>
              </a:rPr>
              <a:t>ST_Length</a:t>
            </a:r>
            <a:r>
              <a:rPr lang="en-CA" sz="2800" b="0" dirty="0">
                <a:solidFill>
                  <a:srgbClr val="006007"/>
                </a:solidFill>
              </a:rPr>
              <a:t>(</a:t>
            </a:r>
            <a:r>
              <a:rPr lang="en-CA" sz="2800" b="0" dirty="0" err="1"/>
              <a:t>the_geom</a:t>
            </a:r>
            <a:r>
              <a:rPr lang="en-CA" sz="2800" b="0" dirty="0">
                <a:solidFill>
                  <a:srgbClr val="006007"/>
                </a:solidFill>
              </a:rPr>
              <a:t>)</a:t>
            </a:r>
            <a:r>
              <a:rPr lang="en-CA" sz="2800" b="0" dirty="0"/>
              <a:t> &gt;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5496">
                                            <p:txEl>
                                              <p:pRg st="0" end="0"/>
                                            </p:txEl>
                                          </p:spTgt>
                                        </p:tgtEl>
                                        <p:attrNameLst>
                                          <p:attrName>style.visibility</p:attrName>
                                        </p:attrNameLst>
                                      </p:cBhvr>
                                      <p:to>
                                        <p:strVal val="visible"/>
                                      </p:to>
                                    </p:set>
                                    <p:anim calcmode="lin" valueType="num">
                                      <p:cBhvr additive="base">
                                        <p:cTn id="7" dur="500" fill="hold"/>
                                        <p:tgtEl>
                                          <p:spTgt spid="5754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54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5496">
                                            <p:txEl>
                                              <p:pRg st="1" end="1"/>
                                            </p:txEl>
                                          </p:spTgt>
                                        </p:tgtEl>
                                        <p:attrNameLst>
                                          <p:attrName>style.visibility</p:attrName>
                                        </p:attrNameLst>
                                      </p:cBhvr>
                                      <p:to>
                                        <p:strVal val="visible"/>
                                      </p:to>
                                    </p:set>
                                    <p:anim calcmode="lin" valueType="num">
                                      <p:cBhvr additive="base">
                                        <p:cTn id="13" dur="500" fill="hold"/>
                                        <p:tgtEl>
                                          <p:spTgt spid="5754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54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5496">
                                            <p:txEl>
                                              <p:pRg st="2" end="2"/>
                                            </p:txEl>
                                          </p:spTgt>
                                        </p:tgtEl>
                                        <p:attrNameLst>
                                          <p:attrName>style.visibility</p:attrName>
                                        </p:attrNameLst>
                                      </p:cBhvr>
                                      <p:to>
                                        <p:strVal val="visible"/>
                                      </p:to>
                                    </p:set>
                                    <p:anim calcmode="lin" valueType="num">
                                      <p:cBhvr additive="base">
                                        <p:cTn id="19" dur="500" fill="hold"/>
                                        <p:tgtEl>
                                          <p:spTgt spid="5754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54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5496">
                                            <p:txEl>
                                              <p:pRg st="3" end="3"/>
                                            </p:txEl>
                                          </p:spTgt>
                                        </p:tgtEl>
                                        <p:attrNameLst>
                                          <p:attrName>style.visibility</p:attrName>
                                        </p:attrNameLst>
                                      </p:cBhvr>
                                      <p:to>
                                        <p:strVal val="visible"/>
                                      </p:to>
                                    </p:set>
                                    <p:anim calcmode="lin" valueType="num">
                                      <p:cBhvr additive="base">
                                        <p:cTn id="25" dur="500" fill="hold"/>
                                        <p:tgtEl>
                                          <p:spTgt spid="5754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54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5496">
                                            <p:txEl>
                                              <p:pRg st="4" end="4"/>
                                            </p:txEl>
                                          </p:spTgt>
                                        </p:tgtEl>
                                        <p:attrNameLst>
                                          <p:attrName>style.visibility</p:attrName>
                                        </p:attrNameLst>
                                      </p:cBhvr>
                                      <p:to>
                                        <p:strVal val="visible"/>
                                      </p:to>
                                    </p:set>
                                    <p:anim calcmode="lin" valueType="num">
                                      <p:cBhvr additive="base">
                                        <p:cTn id="31" dur="500" fill="hold"/>
                                        <p:tgtEl>
                                          <p:spTgt spid="5754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54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6"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sp>
        <p:nvSpPr>
          <p:cNvPr id="576517" name="Rectangle 5"/>
          <p:cNvSpPr>
            <a:spLocks noChangeArrowheads="1"/>
          </p:cNvSpPr>
          <p:nvPr/>
        </p:nvSpPr>
        <p:spPr bwMode="auto">
          <a:xfrm>
            <a:off x="1219200" y="1752600"/>
            <a:ext cx="7620000" cy="4648200"/>
          </a:xfrm>
          <a:prstGeom prst="rect">
            <a:avLst/>
          </a:prstGeom>
          <a:noFill/>
          <a:ln w="9525">
            <a:noFill/>
            <a:miter lim="800000"/>
            <a:headEnd/>
            <a:tailEnd/>
          </a:ln>
        </p:spPr>
        <p:txBody>
          <a:bodyPr/>
          <a:lstStyle/>
          <a:p>
            <a:pPr marL="342900" indent="-342900">
              <a:lnSpc>
                <a:spcPct val="100000"/>
              </a:lnSpc>
              <a:buFontTx/>
              <a:buChar char="•"/>
            </a:pPr>
            <a:r>
              <a:rPr lang="en-CA" sz="3200" b="0" dirty="0"/>
              <a:t>Buffered voting areas with Liberal </a:t>
            </a:r>
            <a:br>
              <a:rPr lang="en-CA" sz="3200" b="0" dirty="0"/>
            </a:br>
            <a:r>
              <a:rPr lang="en-CA" sz="3200" b="0" dirty="0"/>
              <a:t>vote &gt; 100</a:t>
            </a:r>
          </a:p>
          <a:p>
            <a:pPr marL="342900" indent="-342900">
              <a:lnSpc>
                <a:spcPct val="100000"/>
              </a:lnSpc>
              <a:buFontTx/>
              <a:buChar char="•"/>
            </a:pPr>
            <a:r>
              <a:rPr lang="en-CA" sz="3200" b="0" dirty="0">
                <a:solidFill>
                  <a:srgbClr val="0080FF"/>
                </a:solidFill>
              </a:rPr>
              <a:t>SELECT</a:t>
            </a:r>
            <a:r>
              <a:rPr lang="en-CA" sz="3200" b="0" dirty="0"/>
              <a:t> </a:t>
            </a:r>
            <a:br>
              <a:rPr lang="en-CA" sz="3200" b="0" dirty="0"/>
            </a:br>
            <a:r>
              <a:rPr lang="en-CA" sz="3200" b="0" dirty="0"/>
              <a:t>  </a:t>
            </a:r>
            <a:r>
              <a:rPr lang="en-CA" sz="3200" b="0" dirty="0" err="1"/>
              <a:t>gid</a:t>
            </a:r>
            <a:r>
              <a:rPr lang="en-CA" sz="3200" b="0" dirty="0"/>
              <a:t>, </a:t>
            </a:r>
            <a:br>
              <a:rPr lang="en-CA" sz="3200" b="0" dirty="0"/>
            </a:br>
            <a:r>
              <a:rPr lang="en-CA" sz="3200" b="0" dirty="0"/>
              <a:t>  </a:t>
            </a:r>
            <a:r>
              <a:rPr lang="en-CA" sz="3200" b="0" dirty="0" err="1">
                <a:solidFill>
                  <a:srgbClr val="006007"/>
                </a:solidFill>
              </a:rPr>
              <a:t>ST_Buffer</a:t>
            </a:r>
            <a:r>
              <a:rPr lang="en-CA" sz="3200" b="0" dirty="0">
                <a:solidFill>
                  <a:srgbClr val="006007"/>
                </a:solidFill>
              </a:rPr>
              <a:t>(</a:t>
            </a:r>
            <a:r>
              <a:rPr lang="en-CA" sz="3200" b="0" dirty="0"/>
              <a:t>the_geom,250</a:t>
            </a:r>
            <a:r>
              <a:rPr lang="en-CA" sz="3200" b="0" dirty="0">
                <a:solidFill>
                  <a:srgbClr val="006007"/>
                </a:solidFill>
              </a:rPr>
              <a:t>)</a:t>
            </a:r>
            <a:r>
              <a:rPr lang="en-CA" sz="3200" b="0" dirty="0"/>
              <a:t> </a:t>
            </a:r>
            <a:r>
              <a:rPr lang="en-CA" sz="3200" b="0" dirty="0">
                <a:solidFill>
                  <a:srgbClr val="0080FF"/>
                </a:solidFill>
              </a:rPr>
              <a:t>AS</a:t>
            </a:r>
            <a:r>
              <a:rPr lang="en-CA" sz="3200" b="0" dirty="0"/>
              <a:t> </a:t>
            </a:r>
            <a:r>
              <a:rPr lang="en-CA" sz="3200" b="0" dirty="0" err="1"/>
              <a:t>the_geom</a:t>
            </a:r>
            <a:r>
              <a:rPr lang="en-CA" sz="3200" b="0" dirty="0"/>
              <a:t> </a:t>
            </a:r>
            <a:br>
              <a:rPr lang="en-CA" sz="3200" b="0" dirty="0"/>
            </a:br>
            <a:r>
              <a:rPr lang="en-CA" sz="3200" b="0" dirty="0">
                <a:solidFill>
                  <a:srgbClr val="0080FF"/>
                </a:solidFill>
              </a:rPr>
              <a:t>FROM</a:t>
            </a:r>
            <a:r>
              <a:rPr lang="en-CA" sz="3200" b="0" dirty="0"/>
              <a:t> </a:t>
            </a:r>
            <a:r>
              <a:rPr lang="en-CA" sz="3200" b="0" dirty="0" err="1"/>
              <a:t>bc_voting_areas</a:t>
            </a:r>
            <a:r>
              <a:rPr lang="en-CA" sz="3200" b="0" dirty="0"/>
              <a:t/>
            </a:r>
            <a:br>
              <a:rPr lang="en-CA" sz="3200" b="0" dirty="0"/>
            </a:br>
            <a:r>
              <a:rPr lang="en-CA" sz="3200" b="0" dirty="0">
                <a:solidFill>
                  <a:srgbClr val="0080FF"/>
                </a:solidFill>
              </a:rPr>
              <a:t>WHERE </a:t>
            </a:r>
            <a:r>
              <a:rPr lang="en-CA" sz="3200" b="0" dirty="0"/>
              <a:t>liberal &gt;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6517">
                                            <p:txEl>
                                              <p:pRg st="0" end="0"/>
                                            </p:txEl>
                                          </p:spTgt>
                                        </p:tgtEl>
                                        <p:attrNameLst>
                                          <p:attrName>style.visibility</p:attrName>
                                        </p:attrNameLst>
                                      </p:cBhvr>
                                      <p:to>
                                        <p:strVal val="visible"/>
                                      </p:to>
                                    </p:set>
                                    <p:anim calcmode="lin" valueType="num">
                                      <p:cBhvr additive="base">
                                        <p:cTn id="7" dur="500" fill="hold"/>
                                        <p:tgtEl>
                                          <p:spTgt spid="5765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6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6517">
                                            <p:txEl>
                                              <p:pRg st="1" end="1"/>
                                            </p:txEl>
                                          </p:spTgt>
                                        </p:tgtEl>
                                        <p:attrNameLst>
                                          <p:attrName>style.visibility</p:attrName>
                                        </p:attrNameLst>
                                      </p:cBhvr>
                                      <p:to>
                                        <p:strVal val="visible"/>
                                      </p:to>
                                    </p:set>
                                    <p:anim calcmode="lin" valueType="num">
                                      <p:cBhvr additive="base">
                                        <p:cTn id="13" dur="500" fill="hold"/>
                                        <p:tgtEl>
                                          <p:spTgt spid="5765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65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2.1 – PostgreSQL Installation </a:t>
            </a:r>
          </a:p>
        </p:txBody>
      </p:sp>
      <p:sp>
        <p:nvSpPr>
          <p:cNvPr id="23555" name="Rectangle 3"/>
          <p:cNvSpPr>
            <a:spLocks noGrp="1" noChangeArrowheads="1"/>
          </p:cNvSpPr>
          <p:nvPr>
            <p:ph idx="1"/>
          </p:nvPr>
        </p:nvSpPr>
        <p:spPr>
          <a:xfrm>
            <a:off x="685800" y="1752600"/>
            <a:ext cx="7772400" cy="4343400"/>
          </a:xfrm>
        </p:spPr>
        <p:txBody>
          <a:bodyPr/>
          <a:lstStyle/>
          <a:p>
            <a:pPr>
              <a:lnSpc>
                <a:spcPct val="90000"/>
              </a:lnSpc>
            </a:pPr>
            <a:r>
              <a:rPr lang="en-US" smtClean="0"/>
              <a:t>Windows Installer</a:t>
            </a:r>
          </a:p>
          <a:p>
            <a:pPr lvl="1">
              <a:lnSpc>
                <a:spcPct val="90000"/>
              </a:lnSpc>
            </a:pPr>
            <a:r>
              <a:rPr lang="en-US" smtClean="0"/>
              <a:t>PostgreSQL 8.2.4</a:t>
            </a:r>
          </a:p>
          <a:p>
            <a:pPr lvl="1">
              <a:lnSpc>
                <a:spcPct val="90000"/>
              </a:lnSpc>
            </a:pPr>
            <a:r>
              <a:rPr lang="en-US" smtClean="0"/>
              <a:t>PgAdmin III</a:t>
            </a:r>
          </a:p>
          <a:p>
            <a:pPr>
              <a:lnSpc>
                <a:spcPct val="90000"/>
              </a:lnSpc>
            </a:pPr>
            <a:r>
              <a:rPr lang="en-US" smtClean="0"/>
              <a:t>Install as Service to allow automatic database start on boot</a:t>
            </a:r>
          </a:p>
          <a:p>
            <a:pPr>
              <a:lnSpc>
                <a:spcPct val="90000"/>
              </a:lnSpc>
            </a:pPr>
            <a:r>
              <a:rPr lang="en-US" smtClean="0"/>
              <a:t>Demonstrate Installation …</a:t>
            </a:r>
          </a:p>
          <a:p>
            <a:pPr>
              <a:lnSpc>
                <a:spcPct val="90000"/>
              </a:lnSpc>
            </a:pPr>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5.5 - Very Dynamic SQL</a:t>
            </a:r>
          </a:p>
        </p:txBody>
      </p:sp>
      <p:sp>
        <p:nvSpPr>
          <p:cNvPr id="625667" name="Rectangle 3"/>
          <p:cNvSpPr>
            <a:spLocks noChangeArrowheads="1"/>
          </p:cNvSpPr>
          <p:nvPr/>
        </p:nvSpPr>
        <p:spPr bwMode="auto">
          <a:xfrm>
            <a:off x="1143000" y="1752600"/>
            <a:ext cx="7696200" cy="4648200"/>
          </a:xfrm>
          <a:prstGeom prst="rect">
            <a:avLst/>
          </a:prstGeom>
          <a:noFill/>
          <a:ln w="9525">
            <a:noFill/>
            <a:miter lim="800000"/>
            <a:headEnd/>
            <a:tailEnd/>
          </a:ln>
        </p:spPr>
        <p:txBody>
          <a:bodyPr/>
          <a:lstStyle/>
          <a:p>
            <a:pPr marL="342900" indent="-342900">
              <a:lnSpc>
                <a:spcPct val="100000"/>
              </a:lnSpc>
              <a:buFontTx/>
              <a:buChar char="•"/>
            </a:pPr>
            <a:r>
              <a:rPr lang="en-CA" sz="3200" b="0" dirty="0"/>
              <a:t>All roads inside the city of Victoria</a:t>
            </a:r>
          </a:p>
          <a:p>
            <a:pPr marL="342900" indent="-342900">
              <a:lnSpc>
                <a:spcPct val="100000"/>
              </a:lnSpc>
              <a:buFontTx/>
              <a:buChar char="•"/>
            </a:pPr>
            <a:r>
              <a:rPr lang="en-CA" sz="3200" b="0" dirty="0">
                <a:solidFill>
                  <a:srgbClr val="0080FF"/>
                </a:solidFill>
              </a:rPr>
              <a:t>SELECT</a:t>
            </a:r>
            <a:r>
              <a:rPr lang="en-CA" sz="3200" b="0" dirty="0"/>
              <a:t> r.gid, </a:t>
            </a:r>
            <a:r>
              <a:rPr lang="en-CA" sz="3200" b="0" dirty="0" err="1"/>
              <a:t>r.the_geom</a:t>
            </a:r>
            <a:r>
              <a:rPr lang="en-CA" sz="3200" b="0" dirty="0"/>
              <a:t> </a:t>
            </a:r>
            <a:br>
              <a:rPr lang="en-CA" sz="3200" b="0" dirty="0"/>
            </a:br>
            <a:r>
              <a:rPr lang="en-CA" sz="3200" b="0" dirty="0">
                <a:solidFill>
                  <a:srgbClr val="0080FF"/>
                </a:solidFill>
              </a:rPr>
              <a:t>FROM</a:t>
            </a:r>
            <a:r>
              <a:rPr lang="en-CA" sz="3200" b="0" dirty="0"/>
              <a:t> </a:t>
            </a:r>
            <a:br>
              <a:rPr lang="en-CA" sz="3200" b="0" dirty="0"/>
            </a:br>
            <a:r>
              <a:rPr lang="en-CA" sz="3200" b="0" dirty="0"/>
              <a:t>  </a:t>
            </a:r>
            <a:r>
              <a:rPr lang="en-CA" sz="3200" b="0" dirty="0" err="1"/>
              <a:t>bc_roads</a:t>
            </a:r>
            <a:r>
              <a:rPr lang="en-CA" sz="3200" b="0" dirty="0"/>
              <a:t> r, </a:t>
            </a:r>
            <a:br>
              <a:rPr lang="en-CA" sz="3200" b="0" dirty="0"/>
            </a:br>
            <a:r>
              <a:rPr lang="en-CA" sz="3200" b="0" dirty="0"/>
              <a:t>  </a:t>
            </a:r>
            <a:r>
              <a:rPr lang="en-CA" sz="3200" b="0" dirty="0" err="1"/>
              <a:t>bc_municipality</a:t>
            </a:r>
            <a:r>
              <a:rPr lang="en-CA" sz="3200" b="0" dirty="0"/>
              <a:t> m</a:t>
            </a:r>
            <a:br>
              <a:rPr lang="en-CA" sz="3200" b="0" dirty="0"/>
            </a:br>
            <a:r>
              <a:rPr lang="en-CA" sz="3200" b="0" dirty="0">
                <a:solidFill>
                  <a:srgbClr val="0080FF"/>
                </a:solidFill>
              </a:rPr>
              <a:t>WHERE</a:t>
            </a:r>
            <a:r>
              <a:rPr lang="en-CA" sz="3200" b="0" dirty="0"/>
              <a:t> </a:t>
            </a:r>
            <a:br>
              <a:rPr lang="en-CA" sz="3200" b="0" dirty="0"/>
            </a:br>
            <a:r>
              <a:rPr lang="en-CA" sz="3200" b="0" dirty="0"/>
              <a:t>  </a:t>
            </a:r>
            <a:r>
              <a:rPr lang="en-CA" sz="3200" b="0" dirty="0" err="1">
                <a:solidFill>
                  <a:srgbClr val="006007"/>
                </a:solidFill>
              </a:rPr>
              <a:t>ST_Contains</a:t>
            </a:r>
            <a:r>
              <a:rPr lang="en-CA" sz="3200" b="0" dirty="0">
                <a:solidFill>
                  <a:srgbClr val="006007"/>
                </a:solidFill>
              </a:rPr>
              <a:t>(</a:t>
            </a:r>
            <a:r>
              <a:rPr lang="en-CA" sz="3200" b="0" dirty="0" err="1"/>
              <a:t>m.the_geom</a:t>
            </a:r>
            <a:r>
              <a:rPr lang="en-CA" sz="3200" b="0" dirty="0"/>
              <a:t>, </a:t>
            </a:r>
            <a:r>
              <a:rPr lang="en-CA" sz="3200" b="0" dirty="0" err="1"/>
              <a:t>r.the_geom</a:t>
            </a:r>
            <a:r>
              <a:rPr lang="en-CA" sz="3200" b="0" dirty="0">
                <a:solidFill>
                  <a:srgbClr val="006007"/>
                </a:solidFill>
              </a:rPr>
              <a:t>)</a:t>
            </a:r>
            <a:r>
              <a:rPr lang="en-CA" sz="3200" b="0" dirty="0"/>
              <a:t> </a:t>
            </a:r>
            <a:br>
              <a:rPr lang="en-CA" sz="3200" b="0" dirty="0"/>
            </a:br>
            <a:r>
              <a:rPr lang="en-CA" sz="3200" b="0" dirty="0">
                <a:solidFill>
                  <a:srgbClr val="0080FF"/>
                </a:solidFill>
              </a:rPr>
              <a:t>AND </a:t>
            </a:r>
            <a:r>
              <a:rPr lang="en-CA" sz="3200" b="0" dirty="0"/>
              <a:t>m.name = ‘VICTORIA’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anim calcmode="lin" valueType="num">
                                      <p:cBhvr additive="base">
                                        <p:cTn id="7" dur="500" fill="hold"/>
                                        <p:tgtEl>
                                          <p:spTgt spid="625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5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5667">
                                            <p:txEl>
                                              <p:pRg st="1" end="1"/>
                                            </p:txEl>
                                          </p:spTgt>
                                        </p:tgtEl>
                                        <p:attrNameLst>
                                          <p:attrName>style.visibility</p:attrName>
                                        </p:attrNameLst>
                                      </p:cBhvr>
                                      <p:to>
                                        <p:strVal val="visible"/>
                                      </p:to>
                                    </p:set>
                                    <p:anim calcmode="lin" valueType="num">
                                      <p:cBhvr additive="base">
                                        <p:cTn id="13" dur="500" fill="hold"/>
                                        <p:tgtEl>
                                          <p:spTgt spid="625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56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7" descr="postgis"/>
          <p:cNvPicPr>
            <a:picLocks noChangeAspect="1" noChangeArrowheads="1"/>
          </p:cNvPicPr>
          <p:nvPr/>
        </p:nvPicPr>
        <p:blipFill>
          <a:blip r:embed="rId3" cstate="print">
            <a:lum bright="72000" contrast="-80000"/>
          </a:blip>
          <a:srcRect/>
          <a:stretch>
            <a:fillRect/>
          </a:stretch>
        </p:blipFill>
        <p:spPr bwMode="auto">
          <a:xfrm>
            <a:off x="2590800" y="1447800"/>
            <a:ext cx="4352925" cy="5092700"/>
          </a:xfrm>
          <a:prstGeom prst="rect">
            <a:avLst/>
          </a:prstGeom>
          <a:noFill/>
          <a:ln w="9525">
            <a:noFill/>
            <a:miter lim="800000"/>
            <a:headEnd/>
            <a:tailEnd/>
          </a:ln>
        </p:spPr>
      </p:pic>
      <p:sp>
        <p:nvSpPr>
          <p:cNvPr id="50790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Thank You …</a:t>
            </a:r>
          </a:p>
        </p:txBody>
      </p:sp>
      <p:sp>
        <p:nvSpPr>
          <p:cNvPr id="131076" name="Text Box 6"/>
          <p:cNvSpPr>
            <a:spLocks noGrp="1" noChangeArrowheads="1"/>
          </p:cNvSpPr>
          <p:nvPr>
            <p:ph idx="1"/>
          </p:nvPr>
        </p:nvSpPr>
        <p:spPr>
          <a:noFill/>
        </p:spPr>
        <p:txBody>
          <a:bodyPr/>
          <a:lstStyle/>
          <a:p>
            <a:pPr eaLnBrk="1" hangingPunct="1">
              <a:spcBef>
                <a:spcPct val="50000"/>
              </a:spcBef>
              <a:buFontTx/>
              <a:buNone/>
            </a:pPr>
            <a:r>
              <a:rPr lang="en-CA" dirty="0" smtClean="0">
                <a:latin typeface="Arial" charset="0"/>
              </a:rPr>
              <a:t>Ulanbek Turdukulov</a:t>
            </a:r>
            <a:br>
              <a:rPr lang="en-CA" dirty="0" smtClean="0">
                <a:latin typeface="Arial" charset="0"/>
              </a:rPr>
            </a:br>
            <a:r>
              <a:rPr lang="en-CA" dirty="0" smtClean="0">
                <a:solidFill>
                  <a:schemeClr val="accent2"/>
                </a:solidFill>
                <a:latin typeface="Arial" charset="0"/>
              </a:rPr>
              <a:t>turdukulov@itc.nl</a:t>
            </a:r>
          </a:p>
          <a:p>
            <a:pPr eaLnBrk="1" hangingPunct="1">
              <a:spcBef>
                <a:spcPct val="50000"/>
              </a:spcBef>
              <a:buFontTx/>
              <a:buNone/>
            </a:pPr>
            <a:r>
              <a:rPr lang="en-CA" dirty="0" smtClean="0">
                <a:latin typeface="Arial" charset="0"/>
              </a:rPr>
              <a:t>PostGIS</a:t>
            </a:r>
            <a:br>
              <a:rPr lang="en-CA" dirty="0" smtClean="0">
                <a:latin typeface="Arial" charset="0"/>
              </a:rPr>
            </a:br>
            <a:r>
              <a:rPr lang="en-CA" dirty="0" smtClean="0">
                <a:solidFill>
                  <a:schemeClr val="accent2"/>
                </a:solidFill>
                <a:latin typeface="Arial" charset="0"/>
              </a:rPr>
              <a:t>http://www.postgis.org</a:t>
            </a:r>
            <a:endParaRPr lang="en-CA" dirty="0" smtClean="0">
              <a:latin typeface="Arial" charset="0"/>
            </a:endParaRPr>
          </a:p>
          <a:p>
            <a:pPr eaLnBrk="1" hangingPunct="1">
              <a:spcBef>
                <a:spcPct val="50000"/>
              </a:spcBef>
              <a:buFontTx/>
              <a:buNone/>
            </a:pPr>
            <a:r>
              <a:rPr lang="en-CA" dirty="0" smtClean="0">
                <a:latin typeface="Arial" charset="0"/>
              </a:rPr>
              <a:t>Mapserver</a:t>
            </a:r>
            <a:br>
              <a:rPr lang="en-CA" dirty="0" smtClean="0">
                <a:latin typeface="Arial" charset="0"/>
              </a:rPr>
            </a:br>
            <a:r>
              <a:rPr lang="en-CA" dirty="0" smtClean="0">
                <a:solidFill>
                  <a:schemeClr val="accent2"/>
                </a:solidFill>
                <a:latin typeface="Arial" charset="0"/>
              </a:rPr>
              <a:t>http://mapserver.gis.umn.edu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p:cNvPicPr>
            <a:picLocks noChangeAspect="1" noChangeArrowheads="1"/>
          </p:cNvPicPr>
          <p:nvPr/>
        </p:nvPicPr>
        <p:blipFill>
          <a:blip r:embed="rId3" cstate="print"/>
          <a:srcRect/>
          <a:stretch>
            <a:fillRect/>
          </a:stretch>
        </p:blipFill>
        <p:spPr bwMode="auto">
          <a:xfrm>
            <a:off x="1371600" y="1571625"/>
            <a:ext cx="6430963" cy="4981575"/>
          </a:xfrm>
          <a:prstGeom prst="rect">
            <a:avLst/>
          </a:prstGeom>
          <a:noFill/>
          <a:ln w="9525">
            <a:noFill/>
            <a:miter lim="800000"/>
            <a:headEnd/>
            <a:tailEnd/>
          </a:ln>
        </p:spPr>
      </p:pic>
      <p:sp>
        <p:nvSpPr>
          <p:cNvPr id="440323" name="Rectangle 3"/>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2.1 – PostgreSQL Installation</a:t>
            </a:r>
            <a:endParaRPr lang="en-CA" smtClean="0"/>
          </a:p>
        </p:txBody>
      </p:sp>
      <p:pic>
        <p:nvPicPr>
          <p:cNvPr id="440324" name="Picture 4"/>
          <p:cNvPicPr>
            <a:picLocks noChangeAspect="1" noChangeArrowheads="1"/>
          </p:cNvPicPr>
          <p:nvPr/>
        </p:nvPicPr>
        <p:blipFill>
          <a:blip r:embed="rId4" cstate="print"/>
          <a:srcRect/>
          <a:stretch>
            <a:fillRect/>
          </a:stretch>
        </p:blipFill>
        <p:spPr bwMode="auto">
          <a:xfrm>
            <a:off x="1371600" y="1570038"/>
            <a:ext cx="6430963" cy="4981575"/>
          </a:xfrm>
          <a:prstGeom prst="rect">
            <a:avLst/>
          </a:prstGeom>
          <a:noFill/>
          <a:ln w="9525">
            <a:noFill/>
            <a:miter lim="800000"/>
            <a:headEnd/>
            <a:tailEnd/>
          </a:ln>
        </p:spPr>
      </p:pic>
      <p:pic>
        <p:nvPicPr>
          <p:cNvPr id="440325" name="Picture 5"/>
          <p:cNvPicPr>
            <a:picLocks noChangeAspect="1" noChangeArrowheads="1"/>
          </p:cNvPicPr>
          <p:nvPr/>
        </p:nvPicPr>
        <p:blipFill>
          <a:blip r:embed="rId5" cstate="print"/>
          <a:srcRect/>
          <a:stretch>
            <a:fillRect/>
          </a:stretch>
        </p:blipFill>
        <p:spPr bwMode="auto">
          <a:xfrm>
            <a:off x="1371600" y="1571625"/>
            <a:ext cx="6430963" cy="4981575"/>
          </a:xfrm>
          <a:prstGeom prst="rect">
            <a:avLst/>
          </a:prstGeom>
          <a:noFill/>
          <a:ln w="9525">
            <a:noFill/>
            <a:miter lim="800000"/>
            <a:headEnd/>
            <a:tailEnd/>
          </a:ln>
        </p:spPr>
      </p:pic>
      <p:pic>
        <p:nvPicPr>
          <p:cNvPr id="440326" name="Picture 6"/>
          <p:cNvPicPr>
            <a:picLocks noChangeAspect="1" noChangeArrowheads="1"/>
          </p:cNvPicPr>
          <p:nvPr/>
        </p:nvPicPr>
        <p:blipFill>
          <a:blip r:embed="rId6" cstate="print"/>
          <a:srcRect/>
          <a:stretch>
            <a:fillRect/>
          </a:stretch>
        </p:blipFill>
        <p:spPr bwMode="auto">
          <a:xfrm>
            <a:off x="1371600" y="1570038"/>
            <a:ext cx="6430963" cy="4981575"/>
          </a:xfrm>
          <a:prstGeom prst="rect">
            <a:avLst/>
          </a:prstGeom>
          <a:noFill/>
          <a:ln w="9525">
            <a:noFill/>
            <a:miter lim="800000"/>
            <a:headEnd/>
            <a:tailEnd/>
          </a:ln>
        </p:spPr>
      </p:pic>
      <p:pic>
        <p:nvPicPr>
          <p:cNvPr id="440327" name="Picture 7"/>
          <p:cNvPicPr>
            <a:picLocks noChangeAspect="1" noChangeArrowheads="1"/>
          </p:cNvPicPr>
          <p:nvPr/>
        </p:nvPicPr>
        <p:blipFill>
          <a:blip r:embed="rId7" cstate="print"/>
          <a:srcRect/>
          <a:stretch>
            <a:fillRect/>
          </a:stretch>
        </p:blipFill>
        <p:spPr bwMode="auto">
          <a:xfrm>
            <a:off x="1371600" y="1571625"/>
            <a:ext cx="6430963" cy="4981575"/>
          </a:xfrm>
          <a:prstGeom prst="rect">
            <a:avLst/>
          </a:prstGeom>
          <a:noFill/>
          <a:ln w="9525">
            <a:noFill/>
            <a:miter lim="800000"/>
            <a:headEnd/>
            <a:tailEnd/>
          </a:ln>
        </p:spPr>
      </p:pic>
      <p:pic>
        <p:nvPicPr>
          <p:cNvPr id="440328" name="Picture 8"/>
          <p:cNvPicPr>
            <a:picLocks noChangeAspect="1" noChangeArrowheads="1"/>
          </p:cNvPicPr>
          <p:nvPr/>
        </p:nvPicPr>
        <p:blipFill>
          <a:blip r:embed="rId8" cstate="print"/>
          <a:srcRect/>
          <a:stretch>
            <a:fillRect/>
          </a:stretch>
        </p:blipFill>
        <p:spPr bwMode="auto">
          <a:xfrm>
            <a:off x="1371600" y="1571625"/>
            <a:ext cx="6430963" cy="4981575"/>
          </a:xfrm>
          <a:prstGeom prst="rect">
            <a:avLst/>
          </a:prstGeom>
          <a:noFill/>
          <a:ln w="9525">
            <a:noFill/>
            <a:miter lim="800000"/>
            <a:headEnd/>
            <a:tailEnd/>
          </a:ln>
        </p:spPr>
      </p:pic>
      <p:pic>
        <p:nvPicPr>
          <p:cNvPr id="440329" name="Picture 9"/>
          <p:cNvPicPr>
            <a:picLocks noChangeAspect="1" noChangeArrowheads="1"/>
          </p:cNvPicPr>
          <p:nvPr/>
        </p:nvPicPr>
        <p:blipFill>
          <a:blip r:embed="rId9" cstate="print"/>
          <a:srcRect/>
          <a:stretch>
            <a:fillRect/>
          </a:stretch>
        </p:blipFill>
        <p:spPr bwMode="auto">
          <a:xfrm>
            <a:off x="1371600" y="1571625"/>
            <a:ext cx="6430963" cy="4981575"/>
          </a:xfrm>
          <a:prstGeom prst="rect">
            <a:avLst/>
          </a:prstGeom>
          <a:noFill/>
          <a:ln w="9525">
            <a:noFill/>
            <a:miter lim="800000"/>
            <a:headEnd/>
            <a:tailEnd/>
          </a:ln>
        </p:spPr>
      </p:pic>
      <p:pic>
        <p:nvPicPr>
          <p:cNvPr id="440330" name="Picture 10"/>
          <p:cNvPicPr>
            <a:picLocks noChangeAspect="1" noChangeArrowheads="1"/>
          </p:cNvPicPr>
          <p:nvPr/>
        </p:nvPicPr>
        <p:blipFill>
          <a:blip r:embed="rId10" cstate="print"/>
          <a:srcRect/>
          <a:stretch>
            <a:fillRect/>
          </a:stretch>
        </p:blipFill>
        <p:spPr bwMode="auto">
          <a:xfrm>
            <a:off x="1371600" y="1570038"/>
            <a:ext cx="6430963" cy="498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325"/>
                                        </p:tgtEl>
                                        <p:attrNameLst>
                                          <p:attrName>style.visibility</p:attrName>
                                        </p:attrNameLst>
                                      </p:cBhvr>
                                      <p:to>
                                        <p:strVal val="visible"/>
                                      </p:to>
                                    </p:set>
                                    <p:anim calcmode="lin" valueType="num">
                                      <p:cBhvr additive="base">
                                        <p:cTn id="7" dur="500" fill="hold"/>
                                        <p:tgtEl>
                                          <p:spTgt spid="440325"/>
                                        </p:tgtEl>
                                        <p:attrNameLst>
                                          <p:attrName>ppt_x</p:attrName>
                                        </p:attrNameLst>
                                      </p:cBhvr>
                                      <p:tavLst>
                                        <p:tav tm="0">
                                          <p:val>
                                            <p:strVal val="0-#ppt_w/2"/>
                                          </p:val>
                                        </p:tav>
                                        <p:tav tm="100000">
                                          <p:val>
                                            <p:strVal val="#ppt_x"/>
                                          </p:val>
                                        </p:tav>
                                      </p:tavLst>
                                    </p:anim>
                                    <p:anim calcmode="lin" valueType="num">
                                      <p:cBhvr additive="base">
                                        <p:cTn id="8" dur="500" fill="hold"/>
                                        <p:tgtEl>
                                          <p:spTgt spid="44032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40324"/>
                                        </p:tgtEl>
                                        <p:attrNameLst>
                                          <p:attrName>style.visibility</p:attrName>
                                        </p:attrNameLst>
                                      </p:cBhvr>
                                      <p:to>
                                        <p:strVal val="visible"/>
                                      </p:to>
                                    </p:set>
                                    <p:anim calcmode="lin" valueType="num">
                                      <p:cBhvr additive="base">
                                        <p:cTn id="13" dur="500" fill="hold"/>
                                        <p:tgtEl>
                                          <p:spTgt spid="440324"/>
                                        </p:tgtEl>
                                        <p:attrNameLst>
                                          <p:attrName>ppt_x</p:attrName>
                                        </p:attrNameLst>
                                      </p:cBhvr>
                                      <p:tavLst>
                                        <p:tav tm="0">
                                          <p:val>
                                            <p:strVal val="0-#ppt_w/2"/>
                                          </p:val>
                                        </p:tav>
                                        <p:tav tm="100000">
                                          <p:val>
                                            <p:strVal val="#ppt_x"/>
                                          </p:val>
                                        </p:tav>
                                      </p:tavLst>
                                    </p:anim>
                                    <p:anim calcmode="lin" valueType="num">
                                      <p:cBhvr additive="base">
                                        <p:cTn id="14" dur="500" fill="hold"/>
                                        <p:tgtEl>
                                          <p:spTgt spid="4403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40326"/>
                                        </p:tgtEl>
                                        <p:attrNameLst>
                                          <p:attrName>style.visibility</p:attrName>
                                        </p:attrNameLst>
                                      </p:cBhvr>
                                      <p:to>
                                        <p:strVal val="visible"/>
                                      </p:to>
                                    </p:set>
                                    <p:anim calcmode="lin" valueType="num">
                                      <p:cBhvr additive="base">
                                        <p:cTn id="19" dur="500" fill="hold"/>
                                        <p:tgtEl>
                                          <p:spTgt spid="440326"/>
                                        </p:tgtEl>
                                        <p:attrNameLst>
                                          <p:attrName>ppt_x</p:attrName>
                                        </p:attrNameLst>
                                      </p:cBhvr>
                                      <p:tavLst>
                                        <p:tav tm="0">
                                          <p:val>
                                            <p:strVal val="0-#ppt_w/2"/>
                                          </p:val>
                                        </p:tav>
                                        <p:tav tm="100000">
                                          <p:val>
                                            <p:strVal val="#ppt_x"/>
                                          </p:val>
                                        </p:tav>
                                      </p:tavLst>
                                    </p:anim>
                                    <p:anim calcmode="lin" valueType="num">
                                      <p:cBhvr additive="base">
                                        <p:cTn id="20" dur="500" fill="hold"/>
                                        <p:tgtEl>
                                          <p:spTgt spid="44032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40327"/>
                                        </p:tgtEl>
                                        <p:attrNameLst>
                                          <p:attrName>style.visibility</p:attrName>
                                        </p:attrNameLst>
                                      </p:cBhvr>
                                      <p:to>
                                        <p:strVal val="visible"/>
                                      </p:to>
                                    </p:set>
                                    <p:anim calcmode="lin" valueType="num">
                                      <p:cBhvr additive="base">
                                        <p:cTn id="25" dur="500" fill="hold"/>
                                        <p:tgtEl>
                                          <p:spTgt spid="440327"/>
                                        </p:tgtEl>
                                        <p:attrNameLst>
                                          <p:attrName>ppt_x</p:attrName>
                                        </p:attrNameLst>
                                      </p:cBhvr>
                                      <p:tavLst>
                                        <p:tav tm="0">
                                          <p:val>
                                            <p:strVal val="0-#ppt_w/2"/>
                                          </p:val>
                                        </p:tav>
                                        <p:tav tm="100000">
                                          <p:val>
                                            <p:strVal val="#ppt_x"/>
                                          </p:val>
                                        </p:tav>
                                      </p:tavLst>
                                    </p:anim>
                                    <p:anim calcmode="lin" valueType="num">
                                      <p:cBhvr additive="base">
                                        <p:cTn id="26" dur="500" fill="hold"/>
                                        <p:tgtEl>
                                          <p:spTgt spid="4403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40328"/>
                                        </p:tgtEl>
                                        <p:attrNameLst>
                                          <p:attrName>style.visibility</p:attrName>
                                        </p:attrNameLst>
                                      </p:cBhvr>
                                      <p:to>
                                        <p:strVal val="visible"/>
                                      </p:to>
                                    </p:set>
                                    <p:anim calcmode="lin" valueType="num">
                                      <p:cBhvr additive="base">
                                        <p:cTn id="31" dur="500" fill="hold"/>
                                        <p:tgtEl>
                                          <p:spTgt spid="440328"/>
                                        </p:tgtEl>
                                        <p:attrNameLst>
                                          <p:attrName>ppt_x</p:attrName>
                                        </p:attrNameLst>
                                      </p:cBhvr>
                                      <p:tavLst>
                                        <p:tav tm="0">
                                          <p:val>
                                            <p:strVal val="0-#ppt_w/2"/>
                                          </p:val>
                                        </p:tav>
                                        <p:tav tm="100000">
                                          <p:val>
                                            <p:strVal val="#ppt_x"/>
                                          </p:val>
                                        </p:tav>
                                      </p:tavLst>
                                    </p:anim>
                                    <p:anim calcmode="lin" valueType="num">
                                      <p:cBhvr additive="base">
                                        <p:cTn id="32" dur="500" fill="hold"/>
                                        <p:tgtEl>
                                          <p:spTgt spid="4403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40329"/>
                                        </p:tgtEl>
                                        <p:attrNameLst>
                                          <p:attrName>style.visibility</p:attrName>
                                        </p:attrNameLst>
                                      </p:cBhvr>
                                      <p:to>
                                        <p:strVal val="visible"/>
                                      </p:to>
                                    </p:set>
                                    <p:anim calcmode="lin" valueType="num">
                                      <p:cBhvr additive="base">
                                        <p:cTn id="37" dur="500" fill="hold"/>
                                        <p:tgtEl>
                                          <p:spTgt spid="440329"/>
                                        </p:tgtEl>
                                        <p:attrNameLst>
                                          <p:attrName>ppt_x</p:attrName>
                                        </p:attrNameLst>
                                      </p:cBhvr>
                                      <p:tavLst>
                                        <p:tav tm="0">
                                          <p:val>
                                            <p:strVal val="0-#ppt_w/2"/>
                                          </p:val>
                                        </p:tav>
                                        <p:tav tm="100000">
                                          <p:val>
                                            <p:strVal val="#ppt_x"/>
                                          </p:val>
                                        </p:tav>
                                      </p:tavLst>
                                    </p:anim>
                                    <p:anim calcmode="lin" valueType="num">
                                      <p:cBhvr additive="base">
                                        <p:cTn id="38" dur="500" fill="hold"/>
                                        <p:tgtEl>
                                          <p:spTgt spid="44032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40322"/>
                                        </p:tgtEl>
                                        <p:attrNameLst>
                                          <p:attrName>style.visibility</p:attrName>
                                        </p:attrNameLst>
                                      </p:cBhvr>
                                      <p:to>
                                        <p:strVal val="visible"/>
                                      </p:to>
                                    </p:set>
                                    <p:anim calcmode="lin" valueType="num">
                                      <p:cBhvr additive="base">
                                        <p:cTn id="43" dur="500" fill="hold"/>
                                        <p:tgtEl>
                                          <p:spTgt spid="440322"/>
                                        </p:tgtEl>
                                        <p:attrNameLst>
                                          <p:attrName>ppt_x</p:attrName>
                                        </p:attrNameLst>
                                      </p:cBhvr>
                                      <p:tavLst>
                                        <p:tav tm="0">
                                          <p:val>
                                            <p:strVal val="0-#ppt_w/2"/>
                                          </p:val>
                                        </p:tav>
                                        <p:tav tm="100000">
                                          <p:val>
                                            <p:strVal val="#ppt_x"/>
                                          </p:val>
                                        </p:tav>
                                      </p:tavLst>
                                    </p:anim>
                                    <p:anim calcmode="lin" valueType="num">
                                      <p:cBhvr additive="base">
                                        <p:cTn id="44" dur="500" fill="hold"/>
                                        <p:tgtEl>
                                          <p:spTgt spid="4403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2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40330"/>
                                        </p:tgtEl>
                                        <p:attrNameLst>
                                          <p:attrName>style.visibility</p:attrName>
                                        </p:attrNameLst>
                                      </p:cBhvr>
                                      <p:to>
                                        <p:strVal val="visible"/>
                                      </p:to>
                                    </p:set>
                                    <p:anim calcmode="lin" valueType="num">
                                      <p:cBhvr additive="base">
                                        <p:cTn id="49" dur="500" fill="hold"/>
                                        <p:tgtEl>
                                          <p:spTgt spid="440330"/>
                                        </p:tgtEl>
                                        <p:attrNameLst>
                                          <p:attrName>ppt_x</p:attrName>
                                        </p:attrNameLst>
                                      </p:cBhvr>
                                      <p:tavLst>
                                        <p:tav tm="0">
                                          <p:val>
                                            <p:strVal val="0-#ppt_w/2"/>
                                          </p:val>
                                        </p:tav>
                                        <p:tav tm="100000">
                                          <p:val>
                                            <p:strVal val="#ppt_x"/>
                                          </p:val>
                                        </p:tav>
                                      </p:tavLst>
                                    </p:anim>
                                    <p:anim calcmode="lin" valueType="num">
                                      <p:cBhvr additive="base">
                                        <p:cTn id="50" dur="500" fill="hold"/>
                                        <p:tgtEl>
                                          <p:spTgt spid="4403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03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2.1 – PostgreSQL Installation</a:t>
            </a:r>
          </a:p>
        </p:txBody>
      </p:sp>
      <p:sp>
        <p:nvSpPr>
          <p:cNvPr id="25603" name="Rectangle 3"/>
          <p:cNvSpPr>
            <a:spLocks noGrp="1" noChangeArrowheads="1"/>
          </p:cNvSpPr>
          <p:nvPr>
            <p:ph idx="1"/>
          </p:nvPr>
        </p:nvSpPr>
        <p:spPr/>
        <p:txBody>
          <a:bodyPr/>
          <a:lstStyle/>
          <a:p>
            <a:r>
              <a:rPr lang="en-US" smtClean="0"/>
              <a:t>Directories created during installation:</a:t>
            </a:r>
          </a:p>
          <a:p>
            <a:pPr lvl="1"/>
            <a:r>
              <a:rPr lang="en-US" smtClean="0">
                <a:solidFill>
                  <a:schemeClr val="bg2"/>
                </a:solidFill>
              </a:rPr>
              <a:t>\bin</a:t>
            </a:r>
            <a:r>
              <a:rPr lang="en-US" smtClean="0"/>
              <a:t> - Executables </a:t>
            </a:r>
          </a:p>
          <a:p>
            <a:pPr lvl="1"/>
            <a:r>
              <a:rPr lang="en-US" smtClean="0">
                <a:solidFill>
                  <a:schemeClr val="bg2"/>
                </a:solidFill>
              </a:rPr>
              <a:t>\include </a:t>
            </a:r>
            <a:r>
              <a:rPr lang="en-US" smtClean="0"/>
              <a:t>- Include files for compilation</a:t>
            </a:r>
          </a:p>
          <a:p>
            <a:pPr lvl="1"/>
            <a:r>
              <a:rPr lang="en-US" smtClean="0">
                <a:solidFill>
                  <a:schemeClr val="bg2"/>
                </a:solidFill>
              </a:rPr>
              <a:t>\lib</a:t>
            </a:r>
            <a:r>
              <a:rPr lang="en-US" smtClean="0"/>
              <a:t> - DLL shared library files</a:t>
            </a:r>
          </a:p>
          <a:p>
            <a:pPr lvl="1"/>
            <a:r>
              <a:rPr lang="en-US" smtClean="0">
                <a:solidFill>
                  <a:schemeClr val="bg2"/>
                </a:solidFill>
              </a:rPr>
              <a:t>\share</a:t>
            </a:r>
            <a:r>
              <a:rPr lang="en-US" smtClean="0"/>
              <a:t> - Extensions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2.1 – PostgreSQL Installation</a:t>
            </a:r>
            <a:endParaRPr lang="en-CA" smtClean="0"/>
          </a:p>
        </p:txBody>
      </p:sp>
      <p:sp>
        <p:nvSpPr>
          <p:cNvPr id="26627" name="Rectangle 3"/>
          <p:cNvSpPr>
            <a:spLocks noGrp="1" noChangeArrowheads="1"/>
          </p:cNvSpPr>
          <p:nvPr>
            <p:ph idx="1"/>
          </p:nvPr>
        </p:nvSpPr>
        <p:spPr/>
        <p:txBody>
          <a:bodyPr/>
          <a:lstStyle/>
          <a:p>
            <a:r>
              <a:rPr lang="en-CA" smtClean="0"/>
              <a:t>Tools included with the install:</a:t>
            </a:r>
          </a:p>
          <a:p>
            <a:r>
              <a:rPr lang="en-CA" smtClean="0"/>
              <a:t>	PgAdmin III</a:t>
            </a:r>
          </a:p>
          <a:p>
            <a:r>
              <a:rPr lang="en-CA" smtClean="0"/>
              <a:t>	psql Command Line</a:t>
            </a:r>
          </a:p>
        </p:txBody>
      </p:sp>
      <p:pic>
        <p:nvPicPr>
          <p:cNvPr id="44749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2.2 – PostGIS Installation</a:t>
            </a:r>
            <a:endParaRPr lang="en-CA" smtClean="0"/>
          </a:p>
        </p:txBody>
      </p:sp>
      <p:pic>
        <p:nvPicPr>
          <p:cNvPr id="444419" name="Picture 3"/>
          <p:cNvPicPr>
            <a:picLocks noGrp="1" noChangeAspect="1" noChangeArrowheads="1"/>
          </p:cNvPicPr>
          <p:nvPr>
            <p:ph idx="1"/>
          </p:nvPr>
        </p:nvPicPr>
        <p:blipFill>
          <a:blip r:embed="rId3" cstate="print"/>
          <a:stretch>
            <a:fillRect/>
          </a:stretch>
        </p:blipFill>
        <p:spPr>
          <a:xfrm>
            <a:off x="2700677" y="2051050"/>
            <a:ext cx="4558621" cy="3560763"/>
          </a:xfrm>
        </p:spPr>
      </p:pic>
      <p:pic>
        <p:nvPicPr>
          <p:cNvPr id="444420" name="Picture 4"/>
          <p:cNvPicPr>
            <a:picLocks noChangeAspect="1" noChangeArrowheads="1"/>
          </p:cNvPicPr>
          <p:nvPr/>
        </p:nvPicPr>
        <p:blipFill>
          <a:blip r:embed="rId4" cstate="print"/>
          <a:srcRect/>
          <a:stretch>
            <a:fillRect/>
          </a:stretch>
        </p:blipFill>
        <p:spPr bwMode="auto">
          <a:xfrm>
            <a:off x="1371600" y="1524000"/>
            <a:ext cx="6477000" cy="5060950"/>
          </a:xfrm>
          <a:prstGeom prst="rect">
            <a:avLst/>
          </a:prstGeom>
          <a:noFill/>
          <a:ln w="9525">
            <a:noFill/>
            <a:miter lim="800000"/>
            <a:headEnd/>
            <a:tailEnd/>
          </a:ln>
        </p:spPr>
      </p:pic>
      <p:pic>
        <p:nvPicPr>
          <p:cNvPr id="444421" name="Picture 5"/>
          <p:cNvPicPr>
            <a:picLocks noChangeAspect="1" noChangeArrowheads="1"/>
          </p:cNvPicPr>
          <p:nvPr/>
        </p:nvPicPr>
        <p:blipFill>
          <a:blip r:embed="rId5" cstate="print"/>
          <a:srcRect/>
          <a:stretch>
            <a:fillRect/>
          </a:stretch>
        </p:blipFill>
        <p:spPr bwMode="auto">
          <a:xfrm>
            <a:off x="1371600" y="1524000"/>
            <a:ext cx="6477000" cy="5060950"/>
          </a:xfrm>
          <a:prstGeom prst="rect">
            <a:avLst/>
          </a:prstGeom>
          <a:noFill/>
          <a:ln w="9525">
            <a:noFill/>
            <a:miter lim="800000"/>
            <a:headEnd/>
            <a:tailEnd/>
          </a:ln>
        </p:spPr>
      </p:pic>
      <p:pic>
        <p:nvPicPr>
          <p:cNvPr id="444422" name="Picture 6"/>
          <p:cNvPicPr>
            <a:picLocks noChangeAspect="1" noChangeArrowheads="1"/>
          </p:cNvPicPr>
          <p:nvPr/>
        </p:nvPicPr>
        <p:blipFill>
          <a:blip r:embed="rId6" cstate="print"/>
          <a:srcRect/>
          <a:stretch>
            <a:fillRect/>
          </a:stretch>
        </p:blipFill>
        <p:spPr bwMode="auto">
          <a:xfrm>
            <a:off x="1371600" y="1524000"/>
            <a:ext cx="6477000" cy="5060950"/>
          </a:xfrm>
          <a:prstGeom prst="rect">
            <a:avLst/>
          </a:prstGeom>
          <a:noFill/>
          <a:ln w="9525">
            <a:noFill/>
            <a:miter lim="800000"/>
            <a:headEnd/>
            <a:tailEnd/>
          </a:ln>
        </p:spPr>
      </p:pic>
      <p:pic>
        <p:nvPicPr>
          <p:cNvPr id="444423" name="Picture 7"/>
          <p:cNvPicPr>
            <a:picLocks noChangeAspect="1" noChangeArrowheads="1"/>
          </p:cNvPicPr>
          <p:nvPr/>
        </p:nvPicPr>
        <p:blipFill>
          <a:blip r:embed="rId7" cstate="print"/>
          <a:srcRect/>
          <a:stretch>
            <a:fillRect/>
          </a:stretch>
        </p:blipFill>
        <p:spPr bwMode="auto">
          <a:xfrm>
            <a:off x="1371600" y="1524000"/>
            <a:ext cx="6477000" cy="5060950"/>
          </a:xfrm>
          <a:prstGeom prst="rect">
            <a:avLst/>
          </a:prstGeom>
          <a:noFill/>
          <a:ln w="9525">
            <a:noFill/>
            <a:miter lim="800000"/>
            <a:headEnd/>
            <a:tailEnd/>
          </a:ln>
        </p:spPr>
      </p:pic>
      <p:pic>
        <p:nvPicPr>
          <p:cNvPr id="444424" name="Picture 8"/>
          <p:cNvPicPr>
            <a:picLocks noChangeAspect="1" noChangeArrowheads="1"/>
          </p:cNvPicPr>
          <p:nvPr/>
        </p:nvPicPr>
        <p:blipFill>
          <a:blip r:embed="rId8" cstate="print"/>
          <a:srcRect/>
          <a:stretch>
            <a:fillRect/>
          </a:stretch>
        </p:blipFill>
        <p:spPr bwMode="auto">
          <a:xfrm>
            <a:off x="1371600" y="1524000"/>
            <a:ext cx="6477000" cy="506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4419"/>
                                        </p:tgtEl>
                                        <p:attrNameLst>
                                          <p:attrName>style.visibility</p:attrName>
                                        </p:attrNameLst>
                                      </p:cBhvr>
                                      <p:to>
                                        <p:strVal val="visible"/>
                                      </p:to>
                                    </p:set>
                                    <p:anim calcmode="lin" valueType="num">
                                      <p:cBhvr additive="base">
                                        <p:cTn id="7" dur="500" fill="hold"/>
                                        <p:tgtEl>
                                          <p:spTgt spid="444419"/>
                                        </p:tgtEl>
                                        <p:attrNameLst>
                                          <p:attrName>ppt_x</p:attrName>
                                        </p:attrNameLst>
                                      </p:cBhvr>
                                      <p:tavLst>
                                        <p:tav tm="0">
                                          <p:val>
                                            <p:strVal val="0-#ppt_w/2"/>
                                          </p:val>
                                        </p:tav>
                                        <p:tav tm="100000">
                                          <p:val>
                                            <p:strVal val="#ppt_x"/>
                                          </p:val>
                                        </p:tav>
                                      </p:tavLst>
                                    </p:anim>
                                    <p:anim calcmode="lin" valueType="num">
                                      <p:cBhvr additive="base">
                                        <p:cTn id="8" dur="500" fill="hold"/>
                                        <p:tgtEl>
                                          <p:spTgt spid="4444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1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44420"/>
                                        </p:tgtEl>
                                        <p:attrNameLst>
                                          <p:attrName>style.visibility</p:attrName>
                                        </p:attrNameLst>
                                      </p:cBhvr>
                                      <p:to>
                                        <p:strVal val="visible"/>
                                      </p:to>
                                    </p:set>
                                    <p:anim calcmode="lin" valueType="num">
                                      <p:cBhvr additive="base">
                                        <p:cTn id="13" dur="500" fill="hold"/>
                                        <p:tgtEl>
                                          <p:spTgt spid="444420"/>
                                        </p:tgtEl>
                                        <p:attrNameLst>
                                          <p:attrName>ppt_x</p:attrName>
                                        </p:attrNameLst>
                                      </p:cBhvr>
                                      <p:tavLst>
                                        <p:tav tm="0">
                                          <p:val>
                                            <p:strVal val="0-#ppt_w/2"/>
                                          </p:val>
                                        </p:tav>
                                        <p:tav tm="100000">
                                          <p:val>
                                            <p:strVal val="#ppt_x"/>
                                          </p:val>
                                        </p:tav>
                                      </p:tavLst>
                                    </p:anim>
                                    <p:anim calcmode="lin" valueType="num">
                                      <p:cBhvr additive="base">
                                        <p:cTn id="14" dur="500" fill="hold"/>
                                        <p:tgtEl>
                                          <p:spTgt spid="4444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44421"/>
                                        </p:tgtEl>
                                        <p:attrNameLst>
                                          <p:attrName>style.visibility</p:attrName>
                                        </p:attrNameLst>
                                      </p:cBhvr>
                                      <p:to>
                                        <p:strVal val="visible"/>
                                      </p:to>
                                    </p:set>
                                    <p:anim calcmode="lin" valueType="num">
                                      <p:cBhvr additive="base">
                                        <p:cTn id="19" dur="500" fill="hold"/>
                                        <p:tgtEl>
                                          <p:spTgt spid="444421"/>
                                        </p:tgtEl>
                                        <p:attrNameLst>
                                          <p:attrName>ppt_x</p:attrName>
                                        </p:attrNameLst>
                                      </p:cBhvr>
                                      <p:tavLst>
                                        <p:tav tm="0">
                                          <p:val>
                                            <p:strVal val="0-#ppt_w/2"/>
                                          </p:val>
                                        </p:tav>
                                        <p:tav tm="100000">
                                          <p:val>
                                            <p:strVal val="#ppt_x"/>
                                          </p:val>
                                        </p:tav>
                                      </p:tavLst>
                                    </p:anim>
                                    <p:anim calcmode="lin" valueType="num">
                                      <p:cBhvr additive="base">
                                        <p:cTn id="20" dur="500" fill="hold"/>
                                        <p:tgtEl>
                                          <p:spTgt spid="4444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2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44422"/>
                                        </p:tgtEl>
                                        <p:attrNameLst>
                                          <p:attrName>style.visibility</p:attrName>
                                        </p:attrNameLst>
                                      </p:cBhvr>
                                      <p:to>
                                        <p:strVal val="visible"/>
                                      </p:to>
                                    </p:set>
                                    <p:anim calcmode="lin" valueType="num">
                                      <p:cBhvr additive="base">
                                        <p:cTn id="25" dur="500" fill="hold"/>
                                        <p:tgtEl>
                                          <p:spTgt spid="444422"/>
                                        </p:tgtEl>
                                        <p:attrNameLst>
                                          <p:attrName>ppt_x</p:attrName>
                                        </p:attrNameLst>
                                      </p:cBhvr>
                                      <p:tavLst>
                                        <p:tav tm="0">
                                          <p:val>
                                            <p:strVal val="0-#ppt_w/2"/>
                                          </p:val>
                                        </p:tav>
                                        <p:tav tm="100000">
                                          <p:val>
                                            <p:strVal val="#ppt_x"/>
                                          </p:val>
                                        </p:tav>
                                      </p:tavLst>
                                    </p:anim>
                                    <p:anim calcmode="lin" valueType="num">
                                      <p:cBhvr additive="base">
                                        <p:cTn id="26" dur="500" fill="hold"/>
                                        <p:tgtEl>
                                          <p:spTgt spid="4444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44423"/>
                                        </p:tgtEl>
                                        <p:attrNameLst>
                                          <p:attrName>style.visibility</p:attrName>
                                        </p:attrNameLst>
                                      </p:cBhvr>
                                      <p:to>
                                        <p:strVal val="visible"/>
                                      </p:to>
                                    </p:set>
                                    <p:anim calcmode="lin" valueType="num">
                                      <p:cBhvr additive="base">
                                        <p:cTn id="31" dur="500" fill="hold"/>
                                        <p:tgtEl>
                                          <p:spTgt spid="444423"/>
                                        </p:tgtEl>
                                        <p:attrNameLst>
                                          <p:attrName>ppt_x</p:attrName>
                                        </p:attrNameLst>
                                      </p:cBhvr>
                                      <p:tavLst>
                                        <p:tav tm="0">
                                          <p:val>
                                            <p:strVal val="0-#ppt_w/2"/>
                                          </p:val>
                                        </p:tav>
                                        <p:tav tm="100000">
                                          <p:val>
                                            <p:strVal val="#ppt_x"/>
                                          </p:val>
                                        </p:tav>
                                      </p:tavLst>
                                    </p:anim>
                                    <p:anim calcmode="lin" valueType="num">
                                      <p:cBhvr additive="base">
                                        <p:cTn id="32" dur="500" fill="hold"/>
                                        <p:tgtEl>
                                          <p:spTgt spid="4444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2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44424"/>
                                        </p:tgtEl>
                                        <p:attrNameLst>
                                          <p:attrName>style.visibility</p:attrName>
                                        </p:attrNameLst>
                                      </p:cBhvr>
                                      <p:to>
                                        <p:strVal val="visible"/>
                                      </p:to>
                                    </p:set>
                                    <p:anim calcmode="lin" valueType="num">
                                      <p:cBhvr additive="base">
                                        <p:cTn id="37" dur="500" fill="hold"/>
                                        <p:tgtEl>
                                          <p:spTgt spid="444424"/>
                                        </p:tgtEl>
                                        <p:attrNameLst>
                                          <p:attrName>ppt_x</p:attrName>
                                        </p:attrNameLst>
                                      </p:cBhvr>
                                      <p:tavLst>
                                        <p:tav tm="0">
                                          <p:val>
                                            <p:strVal val="0-#ppt_w/2"/>
                                          </p:val>
                                        </p:tav>
                                        <p:tav tm="100000">
                                          <p:val>
                                            <p:strVal val="#ppt_x"/>
                                          </p:val>
                                        </p:tav>
                                      </p:tavLst>
                                    </p:anim>
                                    <p:anim calcmode="lin" valueType="num">
                                      <p:cBhvr additive="base">
                                        <p:cTn id="38" dur="500" fill="hold"/>
                                        <p:tgtEl>
                                          <p:spTgt spid="4444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444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2.2 – PostGIS Installation</a:t>
            </a:r>
          </a:p>
        </p:txBody>
      </p:sp>
      <p:sp>
        <p:nvSpPr>
          <p:cNvPr id="28675" name="Rectangle 3"/>
          <p:cNvSpPr>
            <a:spLocks noGrp="1" noChangeArrowheads="1"/>
          </p:cNvSpPr>
          <p:nvPr>
            <p:ph idx="1"/>
          </p:nvPr>
        </p:nvSpPr>
        <p:spPr/>
        <p:txBody>
          <a:bodyPr/>
          <a:lstStyle/>
          <a:p>
            <a:pPr>
              <a:lnSpc>
                <a:spcPct val="90000"/>
              </a:lnSpc>
            </a:pPr>
            <a:r>
              <a:rPr lang="en-US" dirty="0" smtClean="0"/>
              <a:t>PostGIS bundled with </a:t>
            </a:r>
            <a:r>
              <a:rPr lang="en-US" dirty="0" err="1" smtClean="0"/>
              <a:t>PostgreSQL</a:t>
            </a:r>
            <a:r>
              <a:rPr lang="en-US" dirty="0" smtClean="0"/>
              <a:t> lags the current release by a few versions</a:t>
            </a:r>
          </a:p>
          <a:p>
            <a:pPr>
              <a:lnSpc>
                <a:spcPct val="90000"/>
              </a:lnSpc>
            </a:pPr>
            <a:r>
              <a:rPr lang="en-US" dirty="0" smtClean="0"/>
              <a:t>Current release is 1.5.2 </a:t>
            </a:r>
            <a:br>
              <a:rPr lang="en-US" dirty="0" smtClean="0"/>
            </a:br>
            <a:r>
              <a:rPr lang="en-US" dirty="0" smtClean="0"/>
              <a:t>(1.1.x is bundled with </a:t>
            </a:r>
            <a:r>
              <a:rPr lang="en-US" dirty="0" err="1" smtClean="0"/>
              <a:t>PostgreSQL</a:t>
            </a:r>
            <a:r>
              <a:rPr lang="en-US" dirty="0" smtClean="0"/>
              <a:t>)</a:t>
            </a:r>
          </a:p>
          <a:p>
            <a:pPr>
              <a:lnSpc>
                <a:spcPct val="90000"/>
              </a:lnSpc>
            </a:pPr>
            <a:r>
              <a:rPr lang="en-US" dirty="0" smtClean="0"/>
              <a:t>Our Lab</a:t>
            </a:r>
          </a:p>
          <a:p>
            <a:pPr>
              <a:lnSpc>
                <a:spcPct val="90000"/>
              </a:lnSpc>
            </a:pPr>
            <a:r>
              <a:rPr lang="en-US" dirty="0" smtClean="0"/>
              <a:t>Already has </a:t>
            </a:r>
            <a:r>
              <a:rPr lang="en-US" dirty="0" err="1" smtClean="0"/>
              <a:t>PostgreSQL</a:t>
            </a:r>
            <a:r>
              <a:rPr lang="en-US" dirty="0" smtClean="0"/>
              <a:t> installed</a:t>
            </a:r>
          </a:p>
          <a:p>
            <a:pPr>
              <a:lnSpc>
                <a:spcPct val="90000"/>
              </a:lnSpc>
            </a:pPr>
            <a:r>
              <a:rPr lang="en-US" dirty="0" smtClean="0"/>
              <a:t>Already has PostGIS installed</a:t>
            </a:r>
          </a:p>
          <a:p>
            <a:pPr>
              <a:lnSpc>
                <a:spcPct val="90000"/>
              </a:lnSpc>
            </a:pPr>
            <a:r>
              <a:rPr lang="en-US" dirty="0" smtClean="0"/>
              <a:t>We need to create an empty spatial database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2.2 – PostGIS Installation</a:t>
            </a:r>
          </a:p>
        </p:txBody>
      </p:sp>
      <p:sp>
        <p:nvSpPr>
          <p:cNvPr id="29699" name="Rectangle 3"/>
          <p:cNvSpPr>
            <a:spLocks noGrp="1" noChangeArrowheads="1"/>
          </p:cNvSpPr>
          <p:nvPr>
            <p:ph idx="1"/>
          </p:nvPr>
        </p:nvSpPr>
        <p:spPr/>
        <p:txBody>
          <a:bodyPr/>
          <a:lstStyle/>
          <a:p>
            <a:r>
              <a:rPr lang="en-US" sz="2800" smtClean="0"/>
              <a:t>A PostgreSQL instance has one software version and one network port (5432)</a:t>
            </a:r>
          </a:p>
          <a:p>
            <a:r>
              <a:rPr lang="en-US" sz="2800" smtClean="0"/>
              <a:t>An instance contains many databases</a:t>
            </a:r>
          </a:p>
          <a:p>
            <a:pPr lvl="1"/>
            <a:r>
              <a:rPr lang="en-US" sz="2400" smtClean="0"/>
              <a:t>Connection string specifies a database</a:t>
            </a:r>
            <a:br>
              <a:rPr lang="en-US" sz="2400" smtClean="0"/>
            </a:br>
            <a:r>
              <a:rPr lang="en-US" sz="2400" smtClean="0"/>
              <a:t>“-h host –U user –d database –p password”</a:t>
            </a:r>
          </a:p>
          <a:p>
            <a:r>
              <a:rPr lang="en-US" sz="2800" smtClean="0"/>
              <a:t>A database contains many schemas</a:t>
            </a:r>
          </a:p>
          <a:p>
            <a:pPr lvl="1"/>
            <a:r>
              <a:rPr lang="en-US" sz="2400" smtClean="0"/>
              <a:t>public</a:t>
            </a:r>
          </a:p>
          <a:p>
            <a:r>
              <a:rPr lang="en-US" sz="2800" smtClean="0"/>
              <a:t>A schema contains many tables</a:t>
            </a:r>
          </a:p>
          <a:p>
            <a:pPr lvl="1"/>
            <a:r>
              <a:rPr lang="en-US" sz="2400" smtClean="0"/>
              <a:t>public.geometry_columns</a:t>
            </a:r>
          </a:p>
          <a:p>
            <a:r>
              <a:rPr lang="en-US" sz="2800" smtClean="0"/>
              <a:t>A table contains many tuples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2.3 – Spatially Enable PostgreSQL</a:t>
            </a:r>
          </a:p>
        </p:txBody>
      </p:sp>
      <p:sp>
        <p:nvSpPr>
          <p:cNvPr id="30723" name="Rectangle 3"/>
          <p:cNvSpPr>
            <a:spLocks noGrp="1" noChangeArrowheads="1"/>
          </p:cNvSpPr>
          <p:nvPr>
            <p:ph idx="1"/>
          </p:nvPr>
        </p:nvSpPr>
        <p:spPr/>
        <p:txBody>
          <a:bodyPr/>
          <a:lstStyle/>
          <a:p>
            <a:pPr>
              <a:lnSpc>
                <a:spcPct val="90000"/>
              </a:lnSpc>
            </a:pPr>
            <a:r>
              <a:rPr lang="en-US" smtClean="0"/>
              <a:t>Connect to the instance</a:t>
            </a:r>
          </a:p>
          <a:p>
            <a:pPr lvl="1">
              <a:lnSpc>
                <a:spcPct val="90000"/>
              </a:lnSpc>
              <a:buFontTx/>
              <a:buChar char="•"/>
            </a:pPr>
            <a:r>
              <a:rPr lang="en-US" smtClean="0"/>
              <a:t>User “postgres”, password “postgres”</a:t>
            </a:r>
          </a:p>
          <a:p>
            <a:pPr>
              <a:lnSpc>
                <a:spcPct val="90000"/>
              </a:lnSpc>
            </a:pPr>
            <a:r>
              <a:rPr lang="en-US" smtClean="0"/>
              <a:t>Create a new database in our local instance</a:t>
            </a:r>
          </a:p>
          <a:p>
            <a:pPr lvl="1">
              <a:lnSpc>
                <a:spcPct val="90000"/>
              </a:lnSpc>
              <a:buFontTx/>
              <a:buChar char="•"/>
            </a:pPr>
            <a:r>
              <a:rPr lang="en-US" smtClean="0"/>
              <a:t>Select “template_postgis” as the template</a:t>
            </a:r>
          </a:p>
          <a:p>
            <a:pPr>
              <a:lnSpc>
                <a:spcPct val="90000"/>
              </a:lnSpc>
            </a:pPr>
            <a:r>
              <a:rPr lang="en-US" smtClean="0"/>
              <a:t>Connect to the database</a:t>
            </a:r>
          </a:p>
          <a:p>
            <a:pPr>
              <a:lnSpc>
                <a:spcPct val="90000"/>
              </a:lnSpc>
            </a:pPr>
            <a:r>
              <a:rPr lang="en-US" smtClean="0"/>
              <a:t>Check for the spatial system tables</a:t>
            </a:r>
          </a:p>
          <a:p>
            <a:pPr lvl="1">
              <a:lnSpc>
                <a:spcPct val="90000"/>
              </a:lnSpc>
              <a:buFontTx/>
              <a:buChar char="•"/>
            </a:pPr>
            <a:r>
              <a:rPr lang="en-US" smtClean="0"/>
              <a:t>spatial_ref_sys</a:t>
            </a:r>
          </a:p>
          <a:p>
            <a:pPr lvl="1">
              <a:lnSpc>
                <a:spcPct val="90000"/>
              </a:lnSpc>
              <a:buFontTx/>
              <a:buChar char="•"/>
            </a:pPr>
            <a:r>
              <a:rPr lang="en-US" smtClean="0"/>
              <a:t>geometry_columns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2.3 – Spatially Enable PostgreSQL</a:t>
            </a:r>
          </a:p>
        </p:txBody>
      </p:sp>
      <p:graphicFrame>
        <p:nvGraphicFramePr>
          <p:cNvPr id="2050" name="Object 6"/>
          <p:cNvGraphicFramePr>
            <a:graphicFrameLocks noChangeAspect="1"/>
          </p:cNvGraphicFramePr>
          <p:nvPr/>
        </p:nvGraphicFramePr>
        <p:xfrm>
          <a:off x="0" y="0"/>
          <a:ext cx="9144000" cy="6824663"/>
        </p:xfrm>
        <a:graphic>
          <a:graphicData uri="http://schemas.openxmlformats.org/presentationml/2006/ole">
            <p:oleObj spid="_x0000_s2050" name="Bitmap Image" r:id="rId4" imgW="6752381" imgH="5447619" progId="PBrush">
              <p:embed/>
            </p:oleObj>
          </a:graphicData>
        </a:graphic>
      </p:graphicFrame>
      <p:pic>
        <p:nvPicPr>
          <p:cNvPr id="518151" name="Picture 7" descr="ss07"/>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8151"/>
                                        </p:tgtEl>
                                        <p:attrNameLst>
                                          <p:attrName>style.visibility</p:attrName>
                                        </p:attrNameLst>
                                      </p:cBhvr>
                                      <p:to>
                                        <p:strVal val="visible"/>
                                      </p:to>
                                    </p:set>
                                    <p:anim calcmode="lin" valueType="num">
                                      <p:cBhvr additive="base">
                                        <p:cTn id="7" dur="500" fill="hold"/>
                                        <p:tgtEl>
                                          <p:spTgt spid="518151"/>
                                        </p:tgtEl>
                                        <p:attrNameLst>
                                          <p:attrName>ppt_x</p:attrName>
                                        </p:attrNameLst>
                                      </p:cBhvr>
                                      <p:tavLst>
                                        <p:tav tm="0">
                                          <p:val>
                                            <p:strVal val="0-#ppt_w/2"/>
                                          </p:val>
                                        </p:tav>
                                        <p:tav tm="100000">
                                          <p:val>
                                            <p:strVal val="#ppt_x"/>
                                          </p:val>
                                        </p:tav>
                                      </p:tavLst>
                                    </p:anim>
                                    <p:anim calcmode="lin" valueType="num">
                                      <p:cBhvr additive="base">
                                        <p:cTn id="8" dur="500" fill="hold"/>
                                        <p:tgtEl>
                                          <p:spTgt spid="518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ostgis"/>
          <p:cNvPicPr>
            <a:picLocks noChangeAspect="1" noChangeArrowheads="1"/>
          </p:cNvPicPr>
          <p:nvPr/>
        </p:nvPicPr>
        <p:blipFill>
          <a:blip r:embed="rId2" cstate="print">
            <a:lum bright="72000" contrast="-80000"/>
          </a:blip>
          <a:srcRect/>
          <a:stretch>
            <a:fillRect/>
          </a:stretch>
        </p:blipFill>
        <p:spPr bwMode="auto">
          <a:xfrm>
            <a:off x="2590800" y="1447800"/>
            <a:ext cx="4352925" cy="5092700"/>
          </a:xfrm>
          <a:prstGeom prst="rect">
            <a:avLst/>
          </a:prstGeom>
          <a:noFill/>
          <a:ln w="9525">
            <a:noFill/>
            <a:miter lim="800000"/>
            <a:headEnd/>
            <a:tailEnd/>
          </a:ln>
        </p:spPr>
      </p:pic>
      <p:sp>
        <p:nvSpPr>
          <p:cNvPr id="42393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z="3200" dirty="0" smtClean="0"/>
              <a:t>Spatial Objects for </a:t>
            </a:r>
            <a:r>
              <a:rPr lang="en-US" sz="3200" dirty="0" err="1" smtClean="0"/>
              <a:t>PostgreSQL</a:t>
            </a:r>
            <a:endParaRPr lang="en-US" sz="3200" dirty="0" smtClean="0"/>
          </a:p>
        </p:txBody>
      </p:sp>
      <p:sp>
        <p:nvSpPr>
          <p:cNvPr id="13316" name="Rectangle 3"/>
          <p:cNvSpPr>
            <a:spLocks noGrp="1" noChangeArrowheads="1"/>
          </p:cNvSpPr>
          <p:nvPr>
            <p:ph idx="1"/>
          </p:nvPr>
        </p:nvSpPr>
        <p:spPr/>
        <p:txBody>
          <a:bodyPr/>
          <a:lstStyle/>
          <a:p>
            <a:r>
              <a:rPr lang="en-US" smtClean="0"/>
              <a:t>Adds support for geographic objects to the PostgreSQL object-relational database</a:t>
            </a:r>
          </a:p>
          <a:p>
            <a:r>
              <a:rPr lang="en-US" smtClean="0"/>
              <a:t>PostgreSQL already has “geometric types” but native geometries are too limited for GIS data and analysis</a:t>
            </a:r>
          </a:p>
          <a:p>
            <a:pPr>
              <a:buFontTx/>
              <a:buChar char="-"/>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2.3.1 – Without template_postgis </a:t>
            </a:r>
          </a:p>
        </p:txBody>
      </p:sp>
      <p:sp>
        <p:nvSpPr>
          <p:cNvPr id="31747" name="Rectangle 3"/>
          <p:cNvSpPr>
            <a:spLocks noGrp="1" noChangeArrowheads="1"/>
          </p:cNvSpPr>
          <p:nvPr>
            <p:ph idx="1"/>
          </p:nvPr>
        </p:nvSpPr>
        <p:spPr/>
        <p:txBody>
          <a:bodyPr/>
          <a:lstStyle/>
          <a:p>
            <a:r>
              <a:rPr lang="en-US" smtClean="0"/>
              <a:t>Create a new database</a:t>
            </a:r>
          </a:p>
          <a:p>
            <a:pPr lvl="1">
              <a:buFontTx/>
              <a:buChar char="•"/>
            </a:pPr>
            <a:r>
              <a:rPr lang="en-US" smtClean="0"/>
              <a:t>Select “template1” as the template</a:t>
            </a:r>
          </a:p>
          <a:p>
            <a:r>
              <a:rPr lang="en-US" smtClean="0"/>
              <a:t>Connect to the database</a:t>
            </a:r>
          </a:p>
          <a:p>
            <a:r>
              <a:rPr lang="en-US" smtClean="0"/>
              <a:t>Load/run the PostGIS extension (lwpostgis.sql)</a:t>
            </a:r>
          </a:p>
          <a:p>
            <a:r>
              <a:rPr lang="en-US" smtClean="0"/>
              <a:t>Load/run the PostGIS spatial reference systems (spatial_ref_sys.sql)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2.3.1 – Without template_postgis </a:t>
            </a:r>
          </a:p>
        </p:txBody>
      </p:sp>
      <p:sp>
        <p:nvSpPr>
          <p:cNvPr id="32771" name="Rectangle 3"/>
          <p:cNvSpPr>
            <a:spLocks noGrp="1" noChangeArrowheads="1"/>
          </p:cNvSpPr>
          <p:nvPr>
            <p:ph idx="1"/>
          </p:nvPr>
        </p:nvSpPr>
        <p:spPr/>
        <p:txBody>
          <a:bodyPr/>
          <a:lstStyle/>
          <a:p>
            <a:r>
              <a:rPr lang="en-US" smtClean="0"/>
              <a:t>Run PG Admin III …</a:t>
            </a:r>
          </a:p>
        </p:txBody>
      </p:sp>
      <p:pic>
        <p:nvPicPr>
          <p:cNvPr id="450564" name="Picture 4" descr="ss0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50565" name="Picture 5" descr="ss0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450566" name="Picture 6" descr="ss0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450567" name="Picture 7" descr="ss03"/>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450568" name="Picture 8" descr="ss04"/>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pic>
        <p:nvPicPr>
          <p:cNvPr id="450569" name="Picture 9" descr="ss05"/>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450570" name="Picture 10" descr="ss06"/>
          <p:cNvPicPr>
            <a:picLocks noChangeAspect="1" noChangeArrowheads="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65"/>
                                        </p:tgtEl>
                                        <p:attrNameLst>
                                          <p:attrName>style.visibility</p:attrName>
                                        </p:attrNameLst>
                                      </p:cBhvr>
                                      <p:to>
                                        <p:strVal val="visible"/>
                                      </p:to>
                                    </p:set>
                                    <p:anim calcmode="lin" valueType="num">
                                      <p:cBhvr additive="base">
                                        <p:cTn id="7" dur="500" fill="hold"/>
                                        <p:tgtEl>
                                          <p:spTgt spid="450565"/>
                                        </p:tgtEl>
                                        <p:attrNameLst>
                                          <p:attrName>ppt_x</p:attrName>
                                        </p:attrNameLst>
                                      </p:cBhvr>
                                      <p:tavLst>
                                        <p:tav tm="0">
                                          <p:val>
                                            <p:strVal val="0-#ppt_w/2"/>
                                          </p:val>
                                        </p:tav>
                                        <p:tav tm="100000">
                                          <p:val>
                                            <p:strVal val="#ppt_x"/>
                                          </p:val>
                                        </p:tav>
                                      </p:tavLst>
                                    </p:anim>
                                    <p:anim calcmode="lin" valueType="num">
                                      <p:cBhvr additive="base">
                                        <p:cTn id="8" dur="500" fill="hold"/>
                                        <p:tgtEl>
                                          <p:spTgt spid="45056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6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50566"/>
                                        </p:tgtEl>
                                        <p:attrNameLst>
                                          <p:attrName>style.visibility</p:attrName>
                                        </p:attrNameLst>
                                      </p:cBhvr>
                                      <p:to>
                                        <p:strVal val="visible"/>
                                      </p:to>
                                    </p:set>
                                    <p:anim calcmode="lin" valueType="num">
                                      <p:cBhvr additive="base">
                                        <p:cTn id="13" dur="500" fill="hold"/>
                                        <p:tgtEl>
                                          <p:spTgt spid="450566"/>
                                        </p:tgtEl>
                                        <p:attrNameLst>
                                          <p:attrName>ppt_x</p:attrName>
                                        </p:attrNameLst>
                                      </p:cBhvr>
                                      <p:tavLst>
                                        <p:tav tm="0">
                                          <p:val>
                                            <p:strVal val="0-#ppt_w/2"/>
                                          </p:val>
                                        </p:tav>
                                        <p:tav tm="100000">
                                          <p:val>
                                            <p:strVal val="#ppt_x"/>
                                          </p:val>
                                        </p:tav>
                                      </p:tavLst>
                                    </p:anim>
                                    <p:anim calcmode="lin" valueType="num">
                                      <p:cBhvr additive="base">
                                        <p:cTn id="14" dur="500" fill="hold"/>
                                        <p:tgtEl>
                                          <p:spTgt spid="45056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6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50567"/>
                                        </p:tgtEl>
                                        <p:attrNameLst>
                                          <p:attrName>style.visibility</p:attrName>
                                        </p:attrNameLst>
                                      </p:cBhvr>
                                      <p:to>
                                        <p:strVal val="visible"/>
                                      </p:to>
                                    </p:set>
                                    <p:anim calcmode="lin" valueType="num">
                                      <p:cBhvr additive="base">
                                        <p:cTn id="19" dur="500" fill="hold"/>
                                        <p:tgtEl>
                                          <p:spTgt spid="450567"/>
                                        </p:tgtEl>
                                        <p:attrNameLst>
                                          <p:attrName>ppt_x</p:attrName>
                                        </p:attrNameLst>
                                      </p:cBhvr>
                                      <p:tavLst>
                                        <p:tav tm="0">
                                          <p:val>
                                            <p:strVal val="0-#ppt_w/2"/>
                                          </p:val>
                                        </p:tav>
                                        <p:tav tm="100000">
                                          <p:val>
                                            <p:strVal val="#ppt_x"/>
                                          </p:val>
                                        </p:tav>
                                      </p:tavLst>
                                    </p:anim>
                                    <p:anim calcmode="lin" valueType="num">
                                      <p:cBhvr additive="base">
                                        <p:cTn id="20" dur="500" fill="hold"/>
                                        <p:tgtEl>
                                          <p:spTgt spid="45056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6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0568"/>
                                        </p:tgtEl>
                                        <p:attrNameLst>
                                          <p:attrName>style.visibility</p:attrName>
                                        </p:attrNameLst>
                                      </p:cBhvr>
                                      <p:to>
                                        <p:strVal val="visible"/>
                                      </p:to>
                                    </p:set>
                                    <p:anim calcmode="lin" valueType="num">
                                      <p:cBhvr additive="base">
                                        <p:cTn id="25" dur="500" fill="hold"/>
                                        <p:tgtEl>
                                          <p:spTgt spid="450568"/>
                                        </p:tgtEl>
                                        <p:attrNameLst>
                                          <p:attrName>ppt_x</p:attrName>
                                        </p:attrNameLst>
                                      </p:cBhvr>
                                      <p:tavLst>
                                        <p:tav tm="0">
                                          <p:val>
                                            <p:strVal val="0-#ppt_w/2"/>
                                          </p:val>
                                        </p:tav>
                                        <p:tav tm="100000">
                                          <p:val>
                                            <p:strVal val="#ppt_x"/>
                                          </p:val>
                                        </p:tav>
                                      </p:tavLst>
                                    </p:anim>
                                    <p:anim calcmode="lin" valueType="num">
                                      <p:cBhvr additive="base">
                                        <p:cTn id="26" dur="500" fill="hold"/>
                                        <p:tgtEl>
                                          <p:spTgt spid="45056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6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50569"/>
                                        </p:tgtEl>
                                        <p:attrNameLst>
                                          <p:attrName>style.visibility</p:attrName>
                                        </p:attrNameLst>
                                      </p:cBhvr>
                                      <p:to>
                                        <p:strVal val="visible"/>
                                      </p:to>
                                    </p:set>
                                    <p:anim calcmode="lin" valueType="num">
                                      <p:cBhvr additive="base">
                                        <p:cTn id="31" dur="500" fill="hold"/>
                                        <p:tgtEl>
                                          <p:spTgt spid="450569"/>
                                        </p:tgtEl>
                                        <p:attrNameLst>
                                          <p:attrName>ppt_x</p:attrName>
                                        </p:attrNameLst>
                                      </p:cBhvr>
                                      <p:tavLst>
                                        <p:tav tm="0">
                                          <p:val>
                                            <p:strVal val="0-#ppt_w/2"/>
                                          </p:val>
                                        </p:tav>
                                        <p:tav tm="100000">
                                          <p:val>
                                            <p:strVal val="#ppt_x"/>
                                          </p:val>
                                        </p:tav>
                                      </p:tavLst>
                                    </p:anim>
                                    <p:anim calcmode="lin" valueType="num">
                                      <p:cBhvr additive="base">
                                        <p:cTn id="32" dur="500" fill="hold"/>
                                        <p:tgtEl>
                                          <p:spTgt spid="45056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6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50570"/>
                                        </p:tgtEl>
                                        <p:attrNameLst>
                                          <p:attrName>style.visibility</p:attrName>
                                        </p:attrNameLst>
                                      </p:cBhvr>
                                      <p:to>
                                        <p:strVal val="visible"/>
                                      </p:to>
                                    </p:set>
                                    <p:anim calcmode="lin" valueType="num">
                                      <p:cBhvr additive="base">
                                        <p:cTn id="37" dur="500" fill="hold"/>
                                        <p:tgtEl>
                                          <p:spTgt spid="450570"/>
                                        </p:tgtEl>
                                        <p:attrNameLst>
                                          <p:attrName>ppt_x</p:attrName>
                                        </p:attrNameLst>
                                      </p:cBhvr>
                                      <p:tavLst>
                                        <p:tav tm="0">
                                          <p:val>
                                            <p:strVal val="0-#ppt_w/2"/>
                                          </p:val>
                                        </p:tav>
                                        <p:tav tm="100000">
                                          <p:val>
                                            <p:strVal val="#ppt_x"/>
                                          </p:val>
                                        </p:tav>
                                      </p:tavLst>
                                    </p:anim>
                                    <p:anim calcmode="lin" valueType="num">
                                      <p:cBhvr additive="base">
                                        <p:cTn id="38" dur="500" fill="hold"/>
                                        <p:tgtEl>
                                          <p:spTgt spid="45057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57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50564"/>
                                        </p:tgtEl>
                                        <p:attrNameLst>
                                          <p:attrName>style.visibility</p:attrName>
                                        </p:attrNameLst>
                                      </p:cBhvr>
                                      <p:to>
                                        <p:strVal val="visible"/>
                                      </p:to>
                                    </p:set>
                                    <p:anim calcmode="lin" valueType="num">
                                      <p:cBhvr additive="base">
                                        <p:cTn id="43" dur="500" fill="hold"/>
                                        <p:tgtEl>
                                          <p:spTgt spid="450564"/>
                                        </p:tgtEl>
                                        <p:attrNameLst>
                                          <p:attrName>ppt_x</p:attrName>
                                        </p:attrNameLst>
                                      </p:cBhvr>
                                      <p:tavLst>
                                        <p:tav tm="0">
                                          <p:val>
                                            <p:strVal val="0-#ppt_w/2"/>
                                          </p:val>
                                        </p:tav>
                                        <p:tav tm="100000">
                                          <p:val>
                                            <p:strVal val="#ppt_x"/>
                                          </p:val>
                                        </p:tav>
                                      </p:tavLst>
                                    </p:anim>
                                    <p:anim calcmode="lin" valueType="num">
                                      <p:cBhvr additive="base">
                                        <p:cTn id="44" dur="500" fill="hold"/>
                                        <p:tgtEl>
                                          <p:spTgt spid="450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4" name="Rectangle 4"/>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 Using PostGIS</a:t>
            </a:r>
          </a:p>
        </p:txBody>
      </p:sp>
      <p:pic>
        <p:nvPicPr>
          <p:cNvPr id="5" name="Picture 7" descr="ss07"/>
          <p:cNvPicPr>
            <a:picLocks noChangeAspect="1" noChangeArrowheads="1"/>
          </p:cNvPicPr>
          <p:nvPr/>
        </p:nvPicPr>
        <p:blipFill>
          <a:blip r:embed="rId2" cstate="print"/>
          <a:srcRect/>
          <a:stretch>
            <a:fillRect/>
          </a:stretch>
        </p:blipFill>
        <p:spPr bwMode="auto">
          <a:xfrm>
            <a:off x="1828800" y="1828800"/>
            <a:ext cx="5943600" cy="445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3.1 – Simple Spatial SQL</a:t>
            </a:r>
          </a:p>
        </p:txBody>
      </p:sp>
      <p:sp>
        <p:nvSpPr>
          <p:cNvPr id="34819" name="Rectangle 3"/>
          <p:cNvSpPr>
            <a:spLocks noGrp="1" noChangeArrowheads="1"/>
          </p:cNvSpPr>
          <p:nvPr>
            <p:ph idx="1"/>
          </p:nvPr>
        </p:nvSpPr>
        <p:spPr>
          <a:xfrm>
            <a:off x="1066800" y="1676400"/>
            <a:ext cx="8001000" cy="4495800"/>
          </a:xfrm>
        </p:spPr>
        <p:txBody>
          <a:bodyPr/>
          <a:lstStyle/>
          <a:p>
            <a:pPr>
              <a:buFontTx/>
              <a:buNone/>
            </a:pPr>
            <a:r>
              <a:rPr lang="en-CA" dirty="0" smtClean="0"/>
              <a:t>“Manually” create geometries</a:t>
            </a:r>
          </a:p>
          <a:p>
            <a:endParaRPr lang="en-US" sz="1800" b="1" dirty="0" smtClean="0">
              <a:latin typeface="Courier New" pitchFamily="49" charset="0"/>
            </a:endParaRPr>
          </a:p>
          <a:p>
            <a:pPr>
              <a:buFont typeface="Wingdings" pitchFamily="2" charset="2"/>
              <a:buNone/>
            </a:pPr>
            <a:r>
              <a:rPr lang="en-US" sz="2800" dirty="0" smtClean="0">
                <a:solidFill>
                  <a:schemeClr val="accent2"/>
                </a:solidFill>
              </a:rPr>
              <a:t>create table</a:t>
            </a:r>
            <a:r>
              <a:rPr lang="en-US" sz="2800" dirty="0" smtClean="0">
                <a:solidFill>
                  <a:schemeClr val="bg2"/>
                </a:solidFill>
              </a:rPr>
              <a:t> points (pt geometry, name </a:t>
            </a:r>
            <a:r>
              <a:rPr lang="en-US" sz="2800" dirty="0" err="1" smtClean="0">
                <a:solidFill>
                  <a:schemeClr val="bg2"/>
                </a:solidFill>
              </a:rPr>
              <a:t>varchar</a:t>
            </a:r>
            <a:r>
              <a:rPr lang="en-US" sz="2800" dirty="0" smtClean="0">
                <a:solidFill>
                  <a:schemeClr val="bg2"/>
                </a:solidFill>
              </a:rPr>
              <a:t>);</a:t>
            </a:r>
          </a:p>
          <a:p>
            <a:pPr>
              <a:buFont typeface="Wingdings" pitchFamily="2" charset="2"/>
              <a:buNone/>
            </a:pPr>
            <a:r>
              <a:rPr lang="en-US" sz="2800" dirty="0" smtClean="0">
                <a:solidFill>
                  <a:schemeClr val="accent2"/>
                </a:solidFill>
              </a:rPr>
              <a:t>insert into</a:t>
            </a:r>
            <a:r>
              <a:rPr lang="en-US" sz="2800" dirty="0" smtClean="0">
                <a:solidFill>
                  <a:schemeClr val="bg2"/>
                </a:solidFill>
              </a:rPr>
              <a:t> points </a:t>
            </a:r>
            <a:r>
              <a:rPr lang="en-US" sz="2800" dirty="0" smtClean="0">
                <a:solidFill>
                  <a:schemeClr val="accent2"/>
                </a:solidFill>
              </a:rPr>
              <a:t>values</a:t>
            </a:r>
            <a:r>
              <a:rPr lang="en-US" sz="2800" dirty="0" smtClean="0">
                <a:solidFill>
                  <a:schemeClr val="bg2"/>
                </a:solidFill>
              </a:rPr>
              <a:t> ('POINT(0 0)', 'Origin');</a:t>
            </a:r>
          </a:p>
          <a:p>
            <a:pPr>
              <a:buFont typeface="Wingdings" pitchFamily="2" charset="2"/>
              <a:buNone/>
            </a:pPr>
            <a:r>
              <a:rPr lang="en-US" sz="2800" dirty="0" smtClean="0">
                <a:solidFill>
                  <a:schemeClr val="accent2"/>
                </a:solidFill>
              </a:rPr>
              <a:t>insert into</a:t>
            </a:r>
            <a:r>
              <a:rPr lang="en-US" sz="2800" dirty="0" smtClean="0">
                <a:solidFill>
                  <a:schemeClr val="bg2"/>
                </a:solidFill>
              </a:rPr>
              <a:t> points </a:t>
            </a:r>
            <a:r>
              <a:rPr lang="en-US" sz="2800" dirty="0" smtClean="0">
                <a:solidFill>
                  <a:schemeClr val="accent2"/>
                </a:solidFill>
              </a:rPr>
              <a:t>values</a:t>
            </a:r>
            <a:r>
              <a:rPr lang="en-US" sz="2800" dirty="0" smtClean="0">
                <a:solidFill>
                  <a:schemeClr val="bg2"/>
                </a:solidFill>
              </a:rPr>
              <a:t> ('POINT(5 0)', 'X Axis');</a:t>
            </a:r>
          </a:p>
          <a:p>
            <a:pPr>
              <a:buFont typeface="Wingdings" pitchFamily="2" charset="2"/>
              <a:buNone/>
            </a:pPr>
            <a:r>
              <a:rPr lang="en-US" sz="2800" dirty="0" smtClean="0">
                <a:solidFill>
                  <a:schemeClr val="accent2"/>
                </a:solidFill>
              </a:rPr>
              <a:t>insert into</a:t>
            </a:r>
            <a:r>
              <a:rPr lang="en-US" sz="2800" dirty="0" smtClean="0">
                <a:solidFill>
                  <a:schemeClr val="bg2"/>
                </a:solidFill>
              </a:rPr>
              <a:t> points </a:t>
            </a:r>
            <a:r>
              <a:rPr lang="en-US" sz="2800" dirty="0" smtClean="0">
                <a:solidFill>
                  <a:schemeClr val="accent2"/>
                </a:solidFill>
              </a:rPr>
              <a:t>values</a:t>
            </a:r>
            <a:r>
              <a:rPr lang="en-US" sz="2800" dirty="0" smtClean="0">
                <a:solidFill>
                  <a:schemeClr val="bg2"/>
                </a:solidFill>
              </a:rPr>
              <a:t> ('POINT(0 5)', 'Y Axis');</a:t>
            </a:r>
            <a:br>
              <a:rPr lang="en-US" sz="2800" dirty="0" smtClean="0">
                <a:solidFill>
                  <a:schemeClr val="bg2"/>
                </a:solidFill>
              </a:rPr>
            </a:br>
            <a:endParaRPr lang="en-US" sz="2800" dirty="0" smtClean="0">
              <a:solidFill>
                <a:schemeClr val="bg2"/>
              </a:solidFill>
            </a:endParaRPr>
          </a:p>
          <a:p>
            <a:pPr>
              <a:buFont typeface="Wingdings" pitchFamily="2" charset="2"/>
              <a:buNone/>
            </a:pPr>
            <a:r>
              <a:rPr lang="en-US" sz="2800" dirty="0" smtClean="0">
                <a:solidFill>
                  <a:schemeClr val="accent2"/>
                </a:solidFill>
              </a:rPr>
              <a:t>select</a:t>
            </a:r>
            <a:r>
              <a:rPr lang="en-US" sz="2800" dirty="0" smtClean="0">
                <a:solidFill>
                  <a:schemeClr val="bg2"/>
                </a:solidFill>
              </a:rPr>
              <a:t> name, </a:t>
            </a:r>
            <a:r>
              <a:rPr lang="en-US" sz="2800" dirty="0" err="1" smtClean="0">
                <a:solidFill>
                  <a:schemeClr val="bg2"/>
                </a:solidFill>
              </a:rPr>
              <a:t>ST_AsText</a:t>
            </a:r>
            <a:r>
              <a:rPr lang="en-US" sz="2800" dirty="0" smtClean="0">
                <a:solidFill>
                  <a:schemeClr val="bg2"/>
                </a:solidFill>
              </a:rPr>
              <a:t>(pt), </a:t>
            </a:r>
            <a:br>
              <a:rPr lang="en-US" sz="2800" dirty="0" smtClean="0">
                <a:solidFill>
                  <a:schemeClr val="bg2"/>
                </a:solidFill>
              </a:rPr>
            </a:br>
            <a:r>
              <a:rPr lang="en-US" sz="2800" dirty="0" err="1" smtClean="0">
                <a:solidFill>
                  <a:schemeClr val="bg2"/>
                </a:solidFill>
              </a:rPr>
              <a:t>ST_Distance</a:t>
            </a:r>
            <a:r>
              <a:rPr lang="en-US" sz="2800" dirty="0" smtClean="0">
                <a:solidFill>
                  <a:schemeClr val="bg2"/>
                </a:solidFill>
              </a:rPr>
              <a:t>(pt, 'POINT(5 5)') </a:t>
            </a:r>
            <a:r>
              <a:rPr lang="en-US" sz="2800" dirty="0" smtClean="0">
                <a:solidFill>
                  <a:schemeClr val="accent2"/>
                </a:solidFill>
              </a:rPr>
              <a:t>from</a:t>
            </a:r>
            <a:r>
              <a:rPr lang="en-US" sz="2800" dirty="0" smtClean="0">
                <a:solidFill>
                  <a:schemeClr val="bg2"/>
                </a:solidFill>
              </a:rPr>
              <a:t> points;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4800" y="1752600"/>
            <a:ext cx="8610600" cy="4876800"/>
          </a:xfrm>
          <a:prstGeom prst="rect">
            <a:avLst/>
          </a:prstGeom>
          <a:solidFill>
            <a:schemeClr val="tx1"/>
          </a:solidFill>
          <a:ln w="38100">
            <a:solidFill>
              <a:srgbClr val="C0C0C0"/>
            </a:solidFill>
            <a:miter lim="800000"/>
            <a:headEnd/>
            <a:tailEnd/>
          </a:ln>
        </p:spPr>
        <p:txBody>
          <a:bodyPr wrap="none" anchor="ctr"/>
          <a:lstStyle/>
          <a:p>
            <a:endParaRPr lang="en-GB"/>
          </a:p>
        </p:txBody>
      </p:sp>
      <p:sp>
        <p:nvSpPr>
          <p:cNvPr id="456707" name="Rectangle 3"/>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3.1 – Simple Spatial SQL</a:t>
            </a:r>
          </a:p>
        </p:txBody>
      </p:sp>
      <p:sp>
        <p:nvSpPr>
          <p:cNvPr id="35844" name="Rectangle 4"/>
          <p:cNvSpPr>
            <a:spLocks noGrp="1" noChangeArrowheads="1"/>
          </p:cNvSpPr>
          <p:nvPr>
            <p:ph idx="1"/>
          </p:nvPr>
        </p:nvSpPr>
        <p:spPr>
          <a:xfrm>
            <a:off x="457200" y="2133600"/>
            <a:ext cx="8229600" cy="4114800"/>
          </a:xfrm>
        </p:spPr>
        <p:txBody>
          <a:bodyPr/>
          <a:lstStyle/>
          <a:p>
            <a:r>
              <a:rPr lang="en-CA" smtClean="0">
                <a:solidFill>
                  <a:schemeClr val="bg1"/>
                </a:solidFill>
                <a:latin typeface="Courier" charset="0"/>
              </a:rPr>
              <a:t> name	| astext		| distance</a:t>
            </a:r>
          </a:p>
          <a:p>
            <a:r>
              <a:rPr lang="en-CA" smtClean="0">
                <a:solidFill>
                  <a:schemeClr val="bg1"/>
                </a:solidFill>
                <a:latin typeface="Courier" charset="0"/>
              </a:rPr>
              <a:t>---------	+ --------------	+ ------------------</a:t>
            </a:r>
          </a:p>
          <a:p>
            <a:r>
              <a:rPr lang="en-CA" smtClean="0">
                <a:solidFill>
                  <a:schemeClr val="bg1"/>
                </a:solidFill>
                <a:latin typeface="Courier" charset="0"/>
              </a:rPr>
              <a:t> Origin	| POINT(0 0)	| 7.071067</a:t>
            </a:r>
          </a:p>
          <a:p>
            <a:r>
              <a:rPr lang="en-CA" smtClean="0">
                <a:solidFill>
                  <a:schemeClr val="bg1"/>
                </a:solidFill>
                <a:latin typeface="Courier" charset="0"/>
              </a:rPr>
              <a:t> X Axis	| POINT(5 0)	| 5</a:t>
            </a:r>
          </a:p>
          <a:p>
            <a:r>
              <a:rPr lang="en-CA" smtClean="0">
                <a:solidFill>
                  <a:schemeClr val="bg1"/>
                </a:solidFill>
                <a:latin typeface="Courier" charset="0"/>
              </a:rPr>
              <a:t> Y Axis	| POINT(0 5)	| 5</a:t>
            </a:r>
          </a:p>
          <a:p>
            <a:endParaRPr lang="en-CA" smtClean="0">
              <a:solidFill>
                <a:schemeClr val="bg1"/>
              </a:solidFill>
              <a:latin typeface="Courier" charset="0"/>
            </a:endParaRPr>
          </a:p>
          <a:p>
            <a:r>
              <a:rPr lang="en-CA" smtClean="0">
                <a:solidFill>
                  <a:schemeClr val="bg1"/>
                </a:solidFill>
                <a:latin typeface="Courier" charset="0"/>
              </a:rPr>
              <a:t>(3 rows)</a:t>
            </a:r>
            <a:endParaRPr lang="en-US" smtClean="0">
              <a:solidFill>
                <a:schemeClr val="bg1"/>
              </a:solidFill>
              <a:latin typeface="Courier" charset="0"/>
            </a:endParaRPr>
          </a:p>
        </p:txBody>
      </p:sp>
      <p:sp>
        <p:nvSpPr>
          <p:cNvPr id="35845" name="Rectangle 5"/>
          <p:cNvSpPr>
            <a:spLocks noChangeArrowheads="1"/>
          </p:cNvSpPr>
          <p:nvPr/>
        </p:nvSpPr>
        <p:spPr bwMode="auto">
          <a:xfrm>
            <a:off x="304800" y="1752600"/>
            <a:ext cx="8610600" cy="4876800"/>
          </a:xfrm>
          <a:prstGeom prst="rect">
            <a:avLst/>
          </a:prstGeom>
          <a:noFill/>
          <a:ln w="12700">
            <a:solidFill>
              <a:schemeClr val="bg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3.2 OGC Metadata Tables</a:t>
            </a:r>
          </a:p>
        </p:txBody>
      </p:sp>
      <p:sp>
        <p:nvSpPr>
          <p:cNvPr id="36867" name="Rectangle 3"/>
          <p:cNvSpPr>
            <a:spLocks noGrp="1" noChangeArrowheads="1"/>
          </p:cNvSpPr>
          <p:nvPr>
            <p:ph idx="1"/>
          </p:nvPr>
        </p:nvSpPr>
        <p:spPr/>
        <p:txBody>
          <a:bodyPr/>
          <a:lstStyle/>
          <a:p>
            <a:r>
              <a:rPr lang="en-US" smtClean="0"/>
              <a:t>GEOMETRY_COLUMNS</a:t>
            </a:r>
          </a:p>
          <a:p>
            <a:pPr lvl="1"/>
            <a:r>
              <a:rPr lang="en-US" altLang="zh-CN" smtClean="0">
                <a:ea typeface="宋体" charset="-122"/>
              </a:rPr>
              <a:t>F_TABLE_CATALOG = ‘’</a:t>
            </a:r>
          </a:p>
          <a:p>
            <a:pPr lvl="1"/>
            <a:r>
              <a:rPr lang="en-US" altLang="zh-CN" smtClean="0">
                <a:ea typeface="宋体" charset="-122"/>
              </a:rPr>
              <a:t>F_TABLE_SCHEMA = ‘public’</a:t>
            </a:r>
          </a:p>
          <a:p>
            <a:pPr lvl="1"/>
            <a:r>
              <a:rPr lang="en-US" altLang="zh-CN" smtClean="0">
                <a:ea typeface="宋体" charset="-122"/>
              </a:rPr>
              <a:t>F_TABLE_NAME = ‘bc_roads’</a:t>
            </a:r>
          </a:p>
          <a:p>
            <a:pPr lvl="1"/>
            <a:r>
              <a:rPr lang="en-US" altLang="zh-CN" smtClean="0">
                <a:ea typeface="宋体" charset="-122"/>
              </a:rPr>
              <a:t>F_GEOMETRY_COLUMN = ‘the_geom’</a:t>
            </a:r>
          </a:p>
          <a:p>
            <a:pPr lvl="1"/>
            <a:r>
              <a:rPr lang="en-US" altLang="zh-CN" smtClean="0">
                <a:ea typeface="宋体" charset="-122"/>
              </a:rPr>
              <a:t>COORD_DIMENSION = 2</a:t>
            </a:r>
          </a:p>
          <a:p>
            <a:pPr lvl="1"/>
            <a:r>
              <a:rPr lang="en-US" altLang="zh-CN" smtClean="0">
                <a:ea typeface="宋体" charset="-122"/>
              </a:rPr>
              <a:t>SRID = 3005</a:t>
            </a:r>
          </a:p>
          <a:p>
            <a:pPr lvl="1"/>
            <a:r>
              <a:rPr lang="en-US" altLang="zh-CN" smtClean="0">
                <a:ea typeface="宋体" charset="-122"/>
              </a:rPr>
              <a:t>TYPE = ‘MULTILINESTRING’  </a:t>
            </a: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3.2 OGC Metadata Tables</a:t>
            </a:r>
          </a:p>
        </p:txBody>
      </p:sp>
      <p:sp>
        <p:nvSpPr>
          <p:cNvPr id="37891" name="Rectangle 3"/>
          <p:cNvSpPr>
            <a:spLocks noGrp="1" noChangeArrowheads="1"/>
          </p:cNvSpPr>
          <p:nvPr>
            <p:ph idx="1"/>
          </p:nvPr>
        </p:nvSpPr>
        <p:spPr>
          <a:xfrm>
            <a:off x="1066800" y="1676400"/>
            <a:ext cx="8077200" cy="4724400"/>
          </a:xfrm>
        </p:spPr>
        <p:txBody>
          <a:bodyPr/>
          <a:lstStyle/>
          <a:p>
            <a:r>
              <a:rPr lang="en-US" dirty="0" smtClean="0"/>
              <a:t>SPATIAL_REF_SYS</a:t>
            </a:r>
          </a:p>
          <a:p>
            <a:pPr lvl="1"/>
            <a:r>
              <a:rPr lang="en-US" altLang="zh-CN" dirty="0" smtClean="0">
                <a:ea typeface="宋体" charset="-122"/>
              </a:rPr>
              <a:t>SRID = 3005</a:t>
            </a:r>
          </a:p>
          <a:p>
            <a:pPr lvl="1"/>
            <a:r>
              <a:rPr lang="en-US" altLang="zh-CN" dirty="0" smtClean="0">
                <a:ea typeface="宋体" charset="-122"/>
              </a:rPr>
              <a:t>AUTH_NAME = ‘EPSG’</a:t>
            </a:r>
          </a:p>
          <a:p>
            <a:pPr lvl="1"/>
            <a:r>
              <a:rPr lang="en-US" altLang="zh-CN" dirty="0" smtClean="0">
                <a:ea typeface="宋体" charset="-122"/>
              </a:rPr>
              <a:t>AUTH_SRID = 3005</a:t>
            </a:r>
          </a:p>
          <a:p>
            <a:pPr lvl="1"/>
            <a:r>
              <a:rPr lang="en-US" altLang="zh-CN" dirty="0" smtClean="0">
                <a:ea typeface="宋体" charset="-122"/>
              </a:rPr>
              <a:t>SRTEXT = ‘PROJCS["NAD83 / BC Albers”, … ]’</a:t>
            </a:r>
          </a:p>
          <a:p>
            <a:pPr lvl="1"/>
            <a:r>
              <a:rPr lang="en-US" altLang="zh-CN" dirty="0" smtClean="0">
                <a:ea typeface="宋体" charset="-122"/>
              </a:rPr>
              <a:t>PROJ4TEXT = ‘</a:t>
            </a:r>
            <a:r>
              <a:rPr lang="en-US" dirty="0" smtClean="0"/>
              <a:t>+</a:t>
            </a:r>
            <a:r>
              <a:rPr lang="en-US" dirty="0" err="1" smtClean="0"/>
              <a:t>proj</a:t>
            </a:r>
            <a:r>
              <a:rPr lang="en-US" dirty="0" smtClean="0"/>
              <a:t>=</a:t>
            </a:r>
            <a:r>
              <a:rPr lang="en-US" dirty="0" err="1" smtClean="0"/>
              <a:t>aea</a:t>
            </a:r>
            <a:r>
              <a:rPr lang="en-US"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3.3 – Loading Shape Files</a:t>
            </a:r>
          </a:p>
        </p:txBody>
      </p:sp>
      <p:sp>
        <p:nvSpPr>
          <p:cNvPr id="38915" name="Rectangle 3"/>
          <p:cNvSpPr>
            <a:spLocks noGrp="1" noChangeArrowheads="1"/>
          </p:cNvSpPr>
          <p:nvPr>
            <p:ph idx="1"/>
          </p:nvPr>
        </p:nvSpPr>
        <p:spPr/>
        <p:txBody>
          <a:bodyPr/>
          <a:lstStyle/>
          <a:p>
            <a:r>
              <a:rPr lang="en-US" dirty="0" smtClean="0"/>
              <a:t>Shape File</a:t>
            </a:r>
          </a:p>
          <a:p>
            <a:pPr lvl="1"/>
            <a:r>
              <a:rPr lang="en-US" dirty="0" smtClean="0"/>
              <a:t>.</a:t>
            </a:r>
            <a:r>
              <a:rPr lang="en-US" dirty="0" err="1" smtClean="0"/>
              <a:t>shp</a:t>
            </a:r>
            <a:r>
              <a:rPr lang="en-US" dirty="0" smtClean="0"/>
              <a:t> = geometry</a:t>
            </a:r>
          </a:p>
          <a:p>
            <a:pPr lvl="1"/>
            <a:r>
              <a:rPr lang="en-US" dirty="0" smtClean="0"/>
              <a:t>.dbf = attributes (string, number, date)</a:t>
            </a:r>
          </a:p>
          <a:p>
            <a:pPr lvl="1"/>
            <a:r>
              <a:rPr lang="en-US" dirty="0" smtClean="0"/>
              <a:t>.</a:t>
            </a:r>
            <a:r>
              <a:rPr lang="en-US" dirty="0" err="1" smtClean="0"/>
              <a:t>shx</a:t>
            </a:r>
            <a:r>
              <a:rPr lang="en-US" dirty="0" smtClean="0"/>
              <a:t> = utility index</a:t>
            </a:r>
          </a:p>
          <a:p>
            <a:r>
              <a:rPr lang="en-US" dirty="0" smtClean="0"/>
              <a:t>PostGIS/</a:t>
            </a:r>
            <a:r>
              <a:rPr lang="en-US" dirty="0" err="1" smtClean="0"/>
              <a:t>PostgreSQL</a:t>
            </a:r>
            <a:r>
              <a:rPr lang="en-US" dirty="0" smtClean="0"/>
              <a:t> Table</a:t>
            </a:r>
          </a:p>
          <a:p>
            <a:pPr lvl="1"/>
            <a:r>
              <a:rPr lang="en-US" dirty="0" smtClean="0"/>
              <a:t>Columns can be geometry</a:t>
            </a:r>
          </a:p>
          <a:p>
            <a:pPr lvl="1"/>
            <a:r>
              <a:rPr lang="en-US" dirty="0" smtClean="0"/>
              <a:t>Columns can be attributes</a:t>
            </a:r>
          </a:p>
          <a:p>
            <a:r>
              <a:rPr lang="en-US" dirty="0" smtClean="0"/>
              <a:t>One Shape File = One PostGIS Table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3.3 – Loading Shape Files</a:t>
            </a:r>
          </a:p>
        </p:txBody>
      </p:sp>
      <p:sp>
        <p:nvSpPr>
          <p:cNvPr id="39939" name="Rectangle 3"/>
          <p:cNvSpPr>
            <a:spLocks noGrp="1" noChangeArrowheads="1"/>
          </p:cNvSpPr>
          <p:nvPr>
            <p:ph idx="1"/>
          </p:nvPr>
        </p:nvSpPr>
        <p:spPr/>
        <p:txBody>
          <a:bodyPr/>
          <a:lstStyle/>
          <a:p>
            <a:r>
              <a:rPr lang="en-US" dirty="0" smtClean="0"/>
              <a:t>shp2pgsql [opts] </a:t>
            </a:r>
            <a:r>
              <a:rPr lang="en-US" i="1" dirty="0" err="1" smtClean="0"/>
              <a:t>shapefile</a:t>
            </a:r>
            <a:r>
              <a:rPr lang="en-US" dirty="0" smtClean="0"/>
              <a:t> </a:t>
            </a:r>
            <a:r>
              <a:rPr lang="en-US" i="1" dirty="0" err="1" smtClean="0"/>
              <a:t>tablename</a:t>
            </a:r>
            <a:endParaRPr lang="en-US" i="1" dirty="0" smtClean="0"/>
          </a:p>
          <a:p>
            <a:r>
              <a:rPr lang="en-US" dirty="0" smtClean="0"/>
              <a:t>Read in .</a:t>
            </a:r>
            <a:r>
              <a:rPr lang="en-US" dirty="0" err="1" smtClean="0"/>
              <a:t>shp</a:t>
            </a:r>
            <a:r>
              <a:rPr lang="en-US" dirty="0" smtClean="0"/>
              <a:t> file</a:t>
            </a:r>
          </a:p>
          <a:p>
            <a:r>
              <a:rPr lang="en-US" dirty="0" smtClean="0"/>
              <a:t>Write out .</a:t>
            </a:r>
            <a:r>
              <a:rPr lang="en-US" dirty="0" err="1" smtClean="0"/>
              <a:t>sql</a:t>
            </a:r>
            <a:r>
              <a:rPr lang="en-US" dirty="0" smtClean="0"/>
              <a:t> file</a:t>
            </a:r>
          </a:p>
          <a:p>
            <a:r>
              <a:rPr lang="en-US" dirty="0" smtClean="0"/>
              <a:t>Load .</a:t>
            </a:r>
            <a:r>
              <a:rPr lang="en-US" dirty="0" err="1" smtClean="0"/>
              <a:t>sql</a:t>
            </a:r>
            <a:r>
              <a:rPr lang="en-US" dirty="0" smtClean="0"/>
              <a:t> file into </a:t>
            </a:r>
            <a:r>
              <a:rPr lang="en-US" dirty="0" err="1" smtClean="0"/>
              <a:t>PostgreSQL</a:t>
            </a:r>
            <a:r>
              <a:rPr lang="en-US" dirty="0" smtClean="0"/>
              <a:t> </a:t>
            </a:r>
          </a:p>
          <a:p>
            <a:pPr lvl="1"/>
            <a:r>
              <a:rPr lang="en-US" dirty="0" smtClean="0"/>
              <a:t>using </a:t>
            </a:r>
            <a:r>
              <a:rPr lang="en-US" dirty="0" err="1" smtClean="0"/>
              <a:t>psql</a:t>
            </a:r>
            <a:r>
              <a:rPr lang="en-US" dirty="0" smtClean="0"/>
              <a:t> </a:t>
            </a:r>
          </a:p>
          <a:p>
            <a:pPr lvl="1"/>
            <a:r>
              <a:rPr lang="en-US" dirty="0" smtClean="0"/>
              <a:t>using </a:t>
            </a:r>
            <a:r>
              <a:rPr lang="en-US" dirty="0" err="1" smtClean="0"/>
              <a:t>PgAdmin</a:t>
            </a:r>
            <a:endParaRPr lang="en-US" dirty="0" smtClean="0">
              <a:latin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3.3 – Loading Shape Files</a:t>
            </a:r>
          </a:p>
        </p:txBody>
      </p:sp>
      <p:sp>
        <p:nvSpPr>
          <p:cNvPr id="41987" name="Rectangle 3"/>
          <p:cNvSpPr>
            <a:spLocks noGrp="1" noChangeArrowheads="1"/>
          </p:cNvSpPr>
          <p:nvPr>
            <p:ph idx="1"/>
          </p:nvPr>
        </p:nvSpPr>
        <p:spPr>
          <a:xfrm>
            <a:off x="685800" y="1524000"/>
            <a:ext cx="7772400" cy="762000"/>
          </a:xfrm>
        </p:spPr>
        <p:txBody>
          <a:bodyPr/>
          <a:lstStyle/>
          <a:p>
            <a:pPr>
              <a:buFontTx/>
              <a:buNone/>
            </a:pPr>
            <a:r>
              <a:rPr lang="en-US" sz="3600" smtClean="0"/>
              <a:t>notepad bc_pubs.sql</a:t>
            </a:r>
          </a:p>
        </p:txBody>
      </p:sp>
      <p:pic>
        <p:nvPicPr>
          <p:cNvPr id="41988" name="Picture 4"/>
          <p:cNvPicPr>
            <a:picLocks noChangeAspect="1" noChangeArrowheads="1"/>
          </p:cNvPicPr>
          <p:nvPr/>
        </p:nvPicPr>
        <p:blipFill>
          <a:blip r:embed="rId3" cstate="print"/>
          <a:srcRect/>
          <a:stretch>
            <a:fillRect/>
          </a:stretch>
        </p:blipFill>
        <p:spPr bwMode="auto">
          <a:xfrm>
            <a:off x="119063" y="2343150"/>
            <a:ext cx="8915400"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Why PostGIS?</a:t>
            </a:r>
          </a:p>
        </p:txBody>
      </p:sp>
      <p:sp>
        <p:nvSpPr>
          <p:cNvPr id="15363" name="Rectangle 3"/>
          <p:cNvSpPr>
            <a:spLocks noGrp="1" noChangeArrowheads="1"/>
          </p:cNvSpPr>
          <p:nvPr>
            <p:ph idx="1"/>
          </p:nvPr>
        </p:nvSpPr>
        <p:spPr>
          <a:xfrm>
            <a:off x="1066800" y="1676400"/>
            <a:ext cx="7391400" cy="4230688"/>
          </a:xfrm>
        </p:spPr>
        <p:txBody>
          <a:bodyPr/>
          <a:lstStyle/>
          <a:p>
            <a:r>
              <a:rPr lang="en-US" dirty="0" smtClean="0"/>
              <a:t>Because databases are better than files</a:t>
            </a:r>
          </a:p>
          <a:p>
            <a:r>
              <a:rPr lang="en-US" dirty="0" smtClean="0"/>
              <a:t>Unified Storage, Management, Access</a:t>
            </a:r>
          </a:p>
          <a:p>
            <a:pPr lvl="1">
              <a:buFontTx/>
              <a:buChar char="•"/>
            </a:pPr>
            <a:r>
              <a:rPr lang="en-US" dirty="0" smtClean="0"/>
              <a:t>SQL Everywhere</a:t>
            </a:r>
          </a:p>
          <a:p>
            <a:r>
              <a:rPr lang="en-US" dirty="0" smtClean="0"/>
              <a:t>Transactional Integrity</a:t>
            </a:r>
          </a:p>
          <a:p>
            <a:pPr lvl="1">
              <a:buFontTx/>
              <a:buChar char="•"/>
            </a:pPr>
            <a:r>
              <a:rPr lang="en-US" dirty="0" smtClean="0"/>
              <a:t>Multiple Users, Multiple Edits</a:t>
            </a:r>
          </a:p>
        </p:txBody>
      </p:sp>
      <p:sp>
        <p:nvSpPr>
          <p:cNvPr id="427012" name="Line 4"/>
          <p:cNvSpPr>
            <a:spLocks noChangeShapeType="1"/>
          </p:cNvSpPr>
          <p:nvPr/>
        </p:nvSpPr>
        <p:spPr bwMode="auto">
          <a:xfrm>
            <a:off x="1114425" y="1905000"/>
            <a:ext cx="7239000" cy="0"/>
          </a:xfrm>
          <a:prstGeom prst="line">
            <a:avLst/>
          </a:prstGeom>
          <a:noFill/>
          <a:ln w="38100">
            <a:solidFill>
              <a:srgbClr val="FF0000"/>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7012"/>
                                        </p:tgtEl>
                                        <p:attrNameLst>
                                          <p:attrName>style.visibility</p:attrName>
                                        </p:attrNameLst>
                                      </p:cBhvr>
                                      <p:to>
                                        <p:strVal val="visible"/>
                                      </p:to>
                                    </p:set>
                                    <p:anim calcmode="lin" valueType="num">
                                      <p:cBhvr additive="base">
                                        <p:cTn id="7" dur="500" fill="hold"/>
                                        <p:tgtEl>
                                          <p:spTgt spid="427012"/>
                                        </p:tgtEl>
                                        <p:attrNameLst>
                                          <p:attrName>ppt_x</p:attrName>
                                        </p:attrNameLst>
                                      </p:cBhvr>
                                      <p:tavLst>
                                        <p:tav tm="0">
                                          <p:val>
                                            <p:strVal val="0-#ppt_w/2"/>
                                          </p:val>
                                        </p:tav>
                                        <p:tav tm="100000">
                                          <p:val>
                                            <p:strVal val="#ppt_x"/>
                                          </p:val>
                                        </p:tav>
                                      </p:tavLst>
                                    </p:anim>
                                    <p:anim calcmode="lin" valueType="num">
                                      <p:cBhvr additive="base">
                                        <p:cTn id="8" dur="500" fill="hold"/>
                                        <p:tgtEl>
                                          <p:spTgt spid="427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3.3.1 – Command Line Options</a:t>
            </a:r>
          </a:p>
        </p:txBody>
      </p:sp>
      <p:sp>
        <p:nvSpPr>
          <p:cNvPr id="43011" name="Rectangle 3"/>
          <p:cNvSpPr>
            <a:spLocks noGrp="1" noChangeArrowheads="1"/>
          </p:cNvSpPr>
          <p:nvPr>
            <p:ph idx="1"/>
          </p:nvPr>
        </p:nvSpPr>
        <p:spPr/>
        <p:txBody>
          <a:bodyPr/>
          <a:lstStyle/>
          <a:p>
            <a:pPr>
              <a:buFontTx/>
              <a:buNone/>
            </a:pPr>
            <a:r>
              <a:rPr lang="en-US" smtClean="0"/>
              <a:t>-D = Use “dump” format</a:t>
            </a:r>
          </a:p>
          <a:p>
            <a:pPr>
              <a:buFontTx/>
              <a:buNone/>
            </a:pPr>
            <a:r>
              <a:rPr lang="en-US" smtClean="0"/>
              <a:t>-i = Do not use “bigint”, even for long numbers</a:t>
            </a:r>
          </a:p>
          <a:p>
            <a:pPr>
              <a:buFontTx/>
              <a:buNone/>
            </a:pPr>
            <a:r>
              <a:rPr lang="en-US" smtClean="0"/>
              <a:t>-s &lt;#&gt; = Use this SRID</a:t>
            </a:r>
          </a:p>
          <a:p>
            <a:pPr>
              <a:buFontTx/>
              <a:buNone/>
            </a:pPr>
            <a:r>
              <a:rPr lang="en-US" smtClean="0"/>
              <a:t>-W &lt;encoding&gt; = Use this character encoding</a:t>
            </a:r>
          </a:p>
          <a:p>
            <a:pPr>
              <a:buFontTx/>
              <a:buNone/>
            </a:pPr>
            <a:r>
              <a:rPr lang="en-US" smtClean="0"/>
              <a:t>-a = Run in append mode</a:t>
            </a:r>
            <a:endParaRPr lang="en-US" smtClean="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sp>
        <p:nvSpPr>
          <p:cNvPr id="51203" name="Rectangle 3"/>
          <p:cNvSpPr>
            <a:spLocks noGrp="1" noChangeArrowheads="1"/>
          </p:cNvSpPr>
          <p:nvPr>
            <p:ph idx="1"/>
          </p:nvPr>
        </p:nvSpPr>
        <p:spPr/>
        <p:txBody>
          <a:bodyPr/>
          <a:lstStyle/>
          <a:p>
            <a:r>
              <a:rPr lang="en-US" sz="2800" smtClean="0"/>
              <a:t>Quick desktop viewing options</a:t>
            </a:r>
          </a:p>
          <a:p>
            <a:pPr lvl="1"/>
            <a:r>
              <a:rPr lang="en-US" sz="2400" smtClean="0"/>
              <a:t>uDig</a:t>
            </a:r>
          </a:p>
          <a:p>
            <a:pPr lvl="1"/>
            <a:r>
              <a:rPr lang="en-US" sz="2400" smtClean="0"/>
              <a:t>QGIS</a:t>
            </a:r>
          </a:p>
          <a:p>
            <a:pPr lvl="1"/>
            <a:r>
              <a:rPr lang="en-US" sz="2400" smtClean="0"/>
              <a:t>gvSIG</a:t>
            </a:r>
          </a:p>
          <a:p>
            <a:pPr lvl="1"/>
            <a:r>
              <a:rPr lang="en-US" sz="2400" smtClean="0"/>
              <a:t>CadCorp SIS*</a:t>
            </a:r>
          </a:p>
          <a:p>
            <a:pPr lvl="1"/>
            <a:r>
              <a:rPr lang="en-US" sz="2400" smtClean="0"/>
              <a:t>FME Viewer*</a:t>
            </a:r>
          </a:p>
          <a:p>
            <a:r>
              <a:rPr lang="en-US" sz="2800" smtClean="0"/>
              <a:t>Web based application options</a:t>
            </a:r>
          </a:p>
          <a:p>
            <a:pPr lvl="1"/>
            <a:r>
              <a:rPr lang="en-US" sz="2400" smtClean="0"/>
              <a:t>MapGuide</a:t>
            </a:r>
          </a:p>
          <a:p>
            <a:pPr lvl="1"/>
            <a:r>
              <a:rPr lang="en-US" sz="2400" smtClean="0"/>
              <a:t>Mapserver</a:t>
            </a:r>
          </a:p>
          <a:p>
            <a:pPr lvl="1"/>
            <a:r>
              <a:rPr lang="en-US" sz="2400" smtClean="0"/>
              <a:t>Geoserver</a:t>
            </a:r>
          </a:p>
          <a:p>
            <a:pPr lvl="1"/>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sp>
        <p:nvSpPr>
          <p:cNvPr id="6148" name="Rectangle 3"/>
          <p:cNvSpPr>
            <a:spLocks noGrp="1" noChangeArrowheads="1"/>
          </p:cNvSpPr>
          <p:nvPr>
            <p:ph idx="1"/>
          </p:nvPr>
        </p:nvSpPr>
        <p:spPr>
          <a:xfrm>
            <a:off x="685800" y="1676400"/>
            <a:ext cx="7772400" cy="762000"/>
          </a:xfrm>
        </p:spPr>
        <p:txBody>
          <a:bodyPr/>
          <a:lstStyle/>
          <a:p>
            <a:r>
              <a:rPr lang="en-US" smtClean="0"/>
              <a:t>Program Files </a:t>
            </a:r>
            <a:r>
              <a:rPr lang="en-US" smtClean="0">
                <a:sym typeface="Symbol" pitchFamily="18" charset="2"/>
              </a:rPr>
              <a:t></a:t>
            </a:r>
            <a:r>
              <a:rPr lang="en-US" smtClean="0"/>
              <a:t> uDig 1.1-RC11 </a:t>
            </a:r>
            <a:r>
              <a:rPr lang="en-US" smtClean="0">
                <a:sym typeface="Symbol" pitchFamily="18" charset="2"/>
              </a:rPr>
              <a:t></a:t>
            </a:r>
            <a:r>
              <a:rPr lang="en-US" smtClean="0"/>
              <a:t> uDig</a:t>
            </a:r>
          </a:p>
        </p:txBody>
      </p:sp>
      <p:graphicFrame>
        <p:nvGraphicFramePr>
          <p:cNvPr id="6146" name="Object 4"/>
          <p:cNvGraphicFramePr>
            <a:graphicFrameLocks noChangeAspect="1"/>
          </p:cNvGraphicFramePr>
          <p:nvPr/>
        </p:nvGraphicFramePr>
        <p:xfrm>
          <a:off x="1371600" y="2438400"/>
          <a:ext cx="6324600" cy="4048125"/>
        </p:xfrm>
        <a:graphic>
          <a:graphicData uri="http://schemas.openxmlformats.org/presentationml/2006/ole">
            <p:oleObj spid="_x0000_s6146" name="Bitmap Image" r:id="rId3" imgW="4761905" imgH="3048426"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sp>
        <p:nvSpPr>
          <p:cNvPr id="52227" name="Rectangle 3"/>
          <p:cNvSpPr>
            <a:spLocks noGrp="1" noChangeArrowheads="1"/>
          </p:cNvSpPr>
          <p:nvPr>
            <p:ph idx="1"/>
          </p:nvPr>
        </p:nvSpPr>
        <p:spPr>
          <a:xfrm>
            <a:off x="685800" y="1676400"/>
            <a:ext cx="7772400" cy="990600"/>
          </a:xfrm>
        </p:spPr>
        <p:txBody>
          <a:bodyPr/>
          <a:lstStyle/>
          <a:p>
            <a:r>
              <a:rPr lang="en-US" smtClean="0"/>
              <a:t>File </a:t>
            </a:r>
            <a:r>
              <a:rPr lang="en-US" smtClean="0">
                <a:sym typeface="Symbol" pitchFamily="18" charset="2"/>
              </a:rPr>
              <a:t></a:t>
            </a:r>
            <a:r>
              <a:rPr lang="en-US" smtClean="0"/>
              <a:t> New </a:t>
            </a:r>
            <a:r>
              <a:rPr lang="en-US" smtClean="0">
                <a:sym typeface="Symbol" pitchFamily="18" charset="2"/>
              </a:rPr>
              <a:t></a:t>
            </a:r>
            <a:r>
              <a:rPr lang="en-US" smtClean="0"/>
              <a:t> Layer</a:t>
            </a:r>
          </a:p>
        </p:txBody>
      </p:sp>
      <p:pic>
        <p:nvPicPr>
          <p:cNvPr id="52228" name="Picture 7"/>
          <p:cNvPicPr>
            <a:picLocks noChangeAspect="1" noChangeArrowheads="1"/>
          </p:cNvPicPr>
          <p:nvPr/>
        </p:nvPicPr>
        <p:blipFill>
          <a:blip r:embed="rId2" cstate="print"/>
          <a:srcRect/>
          <a:stretch>
            <a:fillRect/>
          </a:stretch>
        </p:blipFill>
        <p:spPr bwMode="auto">
          <a:xfrm>
            <a:off x="2133600" y="2286000"/>
            <a:ext cx="4292600" cy="4343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graphicFrame>
        <p:nvGraphicFramePr>
          <p:cNvPr id="7170" name="Object 7"/>
          <p:cNvGraphicFramePr>
            <a:graphicFrameLocks noChangeAspect="1"/>
          </p:cNvGraphicFramePr>
          <p:nvPr/>
        </p:nvGraphicFramePr>
        <p:xfrm>
          <a:off x="1905000" y="1592263"/>
          <a:ext cx="5257800" cy="5113337"/>
        </p:xfrm>
        <a:graphic>
          <a:graphicData uri="http://schemas.openxmlformats.org/presentationml/2006/ole">
            <p:oleObj spid="_x0000_s7170" name="Bitmap Image" r:id="rId3" imgW="3801006" imgH="3696216" progId="PBrush">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pic>
        <p:nvPicPr>
          <p:cNvPr id="53251" name="Picture 4"/>
          <p:cNvPicPr>
            <a:picLocks noChangeAspect="1" noChangeArrowheads="1"/>
          </p:cNvPicPr>
          <p:nvPr/>
        </p:nvPicPr>
        <p:blipFill>
          <a:blip r:embed="rId2" cstate="print"/>
          <a:srcRect/>
          <a:stretch>
            <a:fillRect/>
          </a:stretch>
        </p:blipFill>
        <p:spPr bwMode="auto">
          <a:xfrm>
            <a:off x="2133600" y="1676400"/>
            <a:ext cx="4994275" cy="50434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3.4 Viewing Data in PostGIS</a:t>
            </a:r>
          </a:p>
        </p:txBody>
      </p:sp>
      <p:pic>
        <p:nvPicPr>
          <p:cNvPr id="54275"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3.5.1 Creating Spatial Indexes</a:t>
            </a:r>
          </a:p>
        </p:txBody>
      </p:sp>
      <p:sp>
        <p:nvSpPr>
          <p:cNvPr id="55299" name="Rectangle 3"/>
          <p:cNvSpPr>
            <a:spLocks noGrp="1" noChangeArrowheads="1"/>
          </p:cNvSpPr>
          <p:nvPr>
            <p:ph idx="1"/>
          </p:nvPr>
        </p:nvSpPr>
        <p:spPr>
          <a:xfrm>
            <a:off x="1066800" y="1752600"/>
            <a:ext cx="7620000" cy="4876800"/>
          </a:xfrm>
        </p:spPr>
        <p:txBody>
          <a:bodyPr/>
          <a:lstStyle/>
          <a:p>
            <a:pPr>
              <a:buFontTx/>
              <a:buChar char="-"/>
            </a:pPr>
            <a:r>
              <a:rPr lang="en-US" dirty="0" smtClean="0"/>
              <a:t>PostGIS implements R-Tree indexes on top of the </a:t>
            </a:r>
            <a:r>
              <a:rPr lang="en-US" dirty="0" err="1" smtClean="0"/>
              <a:t>GiST</a:t>
            </a:r>
            <a:r>
              <a:rPr lang="en-US" dirty="0" smtClean="0"/>
              <a:t> indexing system</a:t>
            </a:r>
          </a:p>
          <a:p>
            <a:pPr>
              <a:buFontTx/>
              <a:buChar char="-"/>
            </a:pPr>
            <a:r>
              <a:rPr lang="en-US" dirty="0" smtClean="0"/>
              <a:t>Organizes data into nesting rectangles for fast searching</a:t>
            </a:r>
          </a:p>
          <a:p>
            <a:endParaRPr lang="en-US" dirty="0" smtClean="0"/>
          </a:p>
          <a:p>
            <a:r>
              <a:rPr lang="en-US" b="1" dirty="0" smtClean="0"/>
              <a:t>CREATE INDEX </a:t>
            </a:r>
            <a:r>
              <a:rPr lang="en-US" b="1" dirty="0" err="1" smtClean="0"/>
              <a:t>bc_roads_gidx</a:t>
            </a:r>
            <a:r>
              <a:rPr lang="en-US" b="1" dirty="0" smtClean="0"/>
              <a:t> ON </a:t>
            </a:r>
            <a:r>
              <a:rPr lang="en-US" b="1" dirty="0" err="1" smtClean="0"/>
              <a:t>bc_roads</a:t>
            </a:r>
            <a:r>
              <a:rPr lang="en-US" b="1" dirty="0" smtClean="0"/>
              <a:t> USING GIST (</a:t>
            </a:r>
            <a:r>
              <a:rPr lang="en-US" b="1" dirty="0" err="1" smtClean="0"/>
              <a:t>the_geom</a:t>
            </a:r>
            <a:r>
              <a:rPr lang="en-US" b="1" dirty="0" smtClean="0"/>
              <a:t>);</a:t>
            </a:r>
          </a:p>
          <a:p>
            <a:endParaRPr lang="en-US" sz="2400" b="1" dirty="0" smtClean="0"/>
          </a:p>
          <a:p>
            <a:r>
              <a:rPr lang="en-US" sz="2800" i="1" dirty="0" smtClean="0"/>
              <a:t>(now create indexes on the other tables too…)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3.5.2 Using Spatial Indexes</a:t>
            </a:r>
          </a:p>
        </p:txBody>
      </p:sp>
      <p:sp>
        <p:nvSpPr>
          <p:cNvPr id="56323" name="Rectangle 3"/>
          <p:cNvSpPr>
            <a:spLocks noGrp="1" noChangeArrowheads="1"/>
          </p:cNvSpPr>
          <p:nvPr>
            <p:ph idx="1"/>
          </p:nvPr>
        </p:nvSpPr>
        <p:spPr>
          <a:xfrm>
            <a:off x="1143000" y="1752600"/>
            <a:ext cx="7543800" cy="4876800"/>
          </a:xfrm>
        </p:spPr>
        <p:txBody>
          <a:bodyPr/>
          <a:lstStyle/>
          <a:p>
            <a:pPr>
              <a:buFontTx/>
              <a:buChar char="-"/>
            </a:pPr>
            <a:r>
              <a:rPr lang="en-US" dirty="0" smtClean="0"/>
              <a:t>Indexes are brought into play when </a:t>
            </a:r>
            <a:r>
              <a:rPr lang="en-US" dirty="0" err="1" smtClean="0"/>
              <a:t>PostgreSQL</a:t>
            </a:r>
            <a:r>
              <a:rPr lang="en-US" dirty="0" smtClean="0"/>
              <a:t> recognizes an “operator” in the SQL statement. For example:</a:t>
            </a:r>
          </a:p>
          <a:p>
            <a:pPr>
              <a:buFontTx/>
              <a:buChar char="-"/>
            </a:pPr>
            <a:r>
              <a:rPr lang="en-US" dirty="0" smtClean="0">
                <a:solidFill>
                  <a:srgbClr val="0080FF"/>
                </a:solidFill>
              </a:rPr>
              <a:t>SELECT</a:t>
            </a:r>
            <a:r>
              <a:rPr lang="en-US" dirty="0" smtClean="0"/>
              <a:t> * </a:t>
            </a:r>
            <a:r>
              <a:rPr lang="en-US" dirty="0" smtClean="0">
                <a:solidFill>
                  <a:srgbClr val="0080FF"/>
                </a:solidFill>
              </a:rPr>
              <a:t>FROM</a:t>
            </a:r>
            <a:r>
              <a:rPr lang="en-US" dirty="0" smtClean="0"/>
              <a:t> </a:t>
            </a:r>
            <a:r>
              <a:rPr lang="en-US" dirty="0" err="1" smtClean="0"/>
              <a:t>mytable</a:t>
            </a:r>
            <a:r>
              <a:rPr lang="en-US" dirty="0" smtClean="0"/>
              <a:t> </a:t>
            </a:r>
            <a:br>
              <a:rPr lang="en-US" dirty="0" smtClean="0"/>
            </a:br>
            <a:r>
              <a:rPr lang="en-US" dirty="0" smtClean="0">
                <a:solidFill>
                  <a:srgbClr val="0080FF"/>
                </a:solidFill>
              </a:rPr>
              <a:t>WHERE</a:t>
            </a:r>
            <a:r>
              <a:rPr lang="en-US" dirty="0" smtClean="0"/>
              <a:t> </a:t>
            </a:r>
            <a:r>
              <a:rPr lang="en-US" dirty="0" err="1" smtClean="0"/>
              <a:t>myname</a:t>
            </a:r>
            <a:r>
              <a:rPr lang="en-US" dirty="0" smtClean="0"/>
              <a:t> = ‘Paul’</a:t>
            </a:r>
          </a:p>
          <a:p>
            <a:pPr lvl="1">
              <a:buFontTx/>
              <a:buNone/>
            </a:pPr>
            <a:r>
              <a:rPr lang="en-US" b="1" dirty="0" smtClean="0"/>
              <a:t>=</a:t>
            </a:r>
            <a:r>
              <a:rPr lang="en-US" dirty="0" smtClean="0"/>
              <a:t> is an operator</a:t>
            </a:r>
          </a:p>
          <a:p>
            <a:pPr>
              <a:buFontTx/>
              <a:buChar char="-"/>
            </a:pPr>
            <a:r>
              <a:rPr lang="en-US" dirty="0" smtClean="0">
                <a:solidFill>
                  <a:srgbClr val="0080FF"/>
                </a:solidFill>
              </a:rPr>
              <a:t>SELECT</a:t>
            </a:r>
            <a:r>
              <a:rPr lang="en-US" dirty="0" smtClean="0"/>
              <a:t> * </a:t>
            </a:r>
            <a:r>
              <a:rPr lang="en-US" dirty="0" smtClean="0">
                <a:solidFill>
                  <a:srgbClr val="0080FF"/>
                </a:solidFill>
              </a:rPr>
              <a:t>FROM</a:t>
            </a:r>
            <a:r>
              <a:rPr lang="en-US" dirty="0" smtClean="0"/>
              <a:t> </a:t>
            </a:r>
            <a:r>
              <a:rPr lang="en-US" dirty="0" err="1" smtClean="0"/>
              <a:t>mytable</a:t>
            </a:r>
            <a:r>
              <a:rPr lang="en-US" dirty="0" smtClean="0"/>
              <a:t> </a:t>
            </a:r>
            <a:br>
              <a:rPr lang="en-US" dirty="0" smtClean="0"/>
            </a:br>
            <a:r>
              <a:rPr lang="en-US" dirty="0" smtClean="0">
                <a:solidFill>
                  <a:srgbClr val="0080FF"/>
                </a:solidFill>
              </a:rPr>
              <a:t>WHERE</a:t>
            </a:r>
            <a:r>
              <a:rPr lang="en-US" dirty="0" smtClean="0"/>
              <a:t> age &lt; 2</a:t>
            </a:r>
          </a:p>
          <a:p>
            <a:pPr lvl="1">
              <a:buFontTx/>
              <a:buNone/>
            </a:pPr>
            <a:r>
              <a:rPr lang="en-US" b="1" dirty="0" smtClean="0"/>
              <a:t>&lt;</a:t>
            </a:r>
            <a:r>
              <a:rPr lang="en-US" dirty="0" smtClean="0"/>
              <a:t> is an operator</a:t>
            </a:r>
            <a:endParaRPr lang="en-US" sz="2400"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57347" name="Rectangle 3"/>
          <p:cNvSpPr>
            <a:spLocks noGrp="1" noChangeArrowheads="1"/>
          </p:cNvSpPr>
          <p:nvPr>
            <p:ph idx="1"/>
          </p:nvPr>
        </p:nvSpPr>
        <p:spPr>
          <a:xfrm>
            <a:off x="990600" y="1676400"/>
            <a:ext cx="7467600" cy="1676400"/>
          </a:xfrm>
        </p:spPr>
        <p:txBody>
          <a:bodyPr/>
          <a:lstStyle/>
          <a:p>
            <a:r>
              <a:rPr lang="en-US" dirty="0" smtClean="0"/>
              <a:t>Spatial index operator is “&amp;&amp;”</a:t>
            </a:r>
          </a:p>
          <a:p>
            <a:pPr lvl="1"/>
            <a:r>
              <a:rPr lang="en-US" dirty="0" smtClean="0"/>
              <a:t>“Bounding Boxes Interact”</a:t>
            </a:r>
          </a:p>
          <a:p>
            <a:pPr lvl="1"/>
            <a:endParaRPr lang="en-US" dirty="0" smtClean="0"/>
          </a:p>
        </p:txBody>
      </p:sp>
      <p:sp>
        <p:nvSpPr>
          <p:cNvPr id="57348" name="Rectangle 7"/>
          <p:cNvSpPr>
            <a:spLocks noChangeArrowheads="1"/>
          </p:cNvSpPr>
          <p:nvPr/>
        </p:nvSpPr>
        <p:spPr bwMode="auto">
          <a:xfrm>
            <a:off x="2438400" y="3429000"/>
            <a:ext cx="1219200" cy="990600"/>
          </a:xfrm>
          <a:prstGeom prst="rect">
            <a:avLst/>
          </a:prstGeom>
          <a:noFill/>
          <a:ln w="25400">
            <a:solidFill>
              <a:srgbClr val="FF0000"/>
            </a:solidFill>
            <a:miter lim="800000"/>
            <a:headEnd/>
            <a:tailEnd/>
          </a:ln>
        </p:spPr>
        <p:txBody>
          <a:bodyPr wrap="none" anchor="ctr"/>
          <a:lstStyle/>
          <a:p>
            <a:endParaRPr lang="en-GB"/>
          </a:p>
        </p:txBody>
      </p:sp>
      <p:sp>
        <p:nvSpPr>
          <p:cNvPr id="57349" name="Rectangle 8"/>
          <p:cNvSpPr>
            <a:spLocks noChangeArrowheads="1"/>
          </p:cNvSpPr>
          <p:nvPr/>
        </p:nvSpPr>
        <p:spPr bwMode="auto">
          <a:xfrm>
            <a:off x="2667000" y="3581400"/>
            <a:ext cx="838200" cy="685800"/>
          </a:xfrm>
          <a:prstGeom prst="rect">
            <a:avLst/>
          </a:prstGeom>
          <a:noFill/>
          <a:ln w="25400">
            <a:solidFill>
              <a:srgbClr val="3366FF"/>
            </a:solidFill>
            <a:miter lim="800000"/>
            <a:headEnd/>
            <a:tailEnd/>
          </a:ln>
        </p:spPr>
        <p:txBody>
          <a:bodyPr wrap="none" anchor="ctr"/>
          <a:lstStyle/>
          <a:p>
            <a:endParaRPr lang="en-GB"/>
          </a:p>
        </p:txBody>
      </p:sp>
      <p:sp>
        <p:nvSpPr>
          <p:cNvPr id="57350" name="Rectangle 9"/>
          <p:cNvSpPr>
            <a:spLocks noChangeArrowheads="1"/>
          </p:cNvSpPr>
          <p:nvPr/>
        </p:nvSpPr>
        <p:spPr bwMode="auto">
          <a:xfrm>
            <a:off x="4267200" y="3581400"/>
            <a:ext cx="838200" cy="685800"/>
          </a:xfrm>
          <a:prstGeom prst="rect">
            <a:avLst/>
          </a:prstGeom>
          <a:noFill/>
          <a:ln w="25400">
            <a:solidFill>
              <a:srgbClr val="FF0000"/>
            </a:solidFill>
            <a:miter lim="800000"/>
            <a:headEnd/>
            <a:tailEnd/>
          </a:ln>
        </p:spPr>
        <p:txBody>
          <a:bodyPr wrap="none" anchor="ctr"/>
          <a:lstStyle/>
          <a:p>
            <a:endParaRPr lang="en-GB"/>
          </a:p>
        </p:txBody>
      </p:sp>
      <p:sp>
        <p:nvSpPr>
          <p:cNvPr id="57351" name="Rectangle 10"/>
          <p:cNvSpPr>
            <a:spLocks noChangeArrowheads="1"/>
          </p:cNvSpPr>
          <p:nvPr/>
        </p:nvSpPr>
        <p:spPr bwMode="auto">
          <a:xfrm>
            <a:off x="3962400" y="3352800"/>
            <a:ext cx="1295400" cy="1066800"/>
          </a:xfrm>
          <a:prstGeom prst="rect">
            <a:avLst/>
          </a:prstGeom>
          <a:noFill/>
          <a:ln w="25400">
            <a:solidFill>
              <a:srgbClr val="3366FF"/>
            </a:solidFill>
            <a:miter lim="800000"/>
            <a:headEnd/>
            <a:tailEnd/>
          </a:ln>
        </p:spPr>
        <p:txBody>
          <a:bodyPr wrap="none" anchor="ctr"/>
          <a:lstStyle/>
          <a:p>
            <a:endParaRPr lang="en-GB"/>
          </a:p>
        </p:txBody>
      </p:sp>
      <p:sp>
        <p:nvSpPr>
          <p:cNvPr id="57352" name="Rectangle 11"/>
          <p:cNvSpPr>
            <a:spLocks noChangeArrowheads="1"/>
          </p:cNvSpPr>
          <p:nvPr/>
        </p:nvSpPr>
        <p:spPr bwMode="auto">
          <a:xfrm>
            <a:off x="6553200" y="3276600"/>
            <a:ext cx="1219200" cy="990600"/>
          </a:xfrm>
          <a:prstGeom prst="rect">
            <a:avLst/>
          </a:prstGeom>
          <a:noFill/>
          <a:ln w="25400">
            <a:solidFill>
              <a:srgbClr val="FF0000"/>
            </a:solidFill>
            <a:miter lim="800000"/>
            <a:headEnd/>
            <a:tailEnd/>
          </a:ln>
        </p:spPr>
        <p:txBody>
          <a:bodyPr wrap="none" anchor="ctr"/>
          <a:lstStyle/>
          <a:p>
            <a:endParaRPr lang="en-GB"/>
          </a:p>
        </p:txBody>
      </p:sp>
      <p:sp>
        <p:nvSpPr>
          <p:cNvPr id="57353" name="Rectangle 12"/>
          <p:cNvSpPr>
            <a:spLocks noChangeArrowheads="1"/>
          </p:cNvSpPr>
          <p:nvPr/>
        </p:nvSpPr>
        <p:spPr bwMode="auto">
          <a:xfrm>
            <a:off x="7086600" y="4343400"/>
            <a:ext cx="838200" cy="685800"/>
          </a:xfrm>
          <a:prstGeom prst="rect">
            <a:avLst/>
          </a:prstGeom>
          <a:noFill/>
          <a:ln w="25400">
            <a:solidFill>
              <a:srgbClr val="3366FF"/>
            </a:solidFill>
            <a:miter lim="800000"/>
            <a:headEnd/>
            <a:tailEnd/>
          </a:ln>
        </p:spPr>
        <p:txBody>
          <a:bodyPr wrap="none" anchor="ctr"/>
          <a:lstStyle/>
          <a:p>
            <a:endParaRPr lang="en-GB"/>
          </a:p>
        </p:txBody>
      </p:sp>
      <p:sp>
        <p:nvSpPr>
          <p:cNvPr id="57354" name="Rectangle 13"/>
          <p:cNvSpPr>
            <a:spLocks noChangeArrowheads="1"/>
          </p:cNvSpPr>
          <p:nvPr/>
        </p:nvSpPr>
        <p:spPr bwMode="auto">
          <a:xfrm>
            <a:off x="685800" y="3429000"/>
            <a:ext cx="1219200" cy="990600"/>
          </a:xfrm>
          <a:prstGeom prst="rect">
            <a:avLst/>
          </a:prstGeom>
          <a:noFill/>
          <a:ln w="25400">
            <a:solidFill>
              <a:srgbClr val="FF0000"/>
            </a:solidFill>
            <a:miter lim="800000"/>
            <a:headEnd/>
            <a:tailEnd/>
          </a:ln>
        </p:spPr>
        <p:txBody>
          <a:bodyPr wrap="none" anchor="ctr"/>
          <a:lstStyle/>
          <a:p>
            <a:endParaRPr lang="en-GB"/>
          </a:p>
        </p:txBody>
      </p:sp>
      <p:sp>
        <p:nvSpPr>
          <p:cNvPr id="57355" name="Rectangle 14"/>
          <p:cNvSpPr>
            <a:spLocks noChangeArrowheads="1"/>
          </p:cNvSpPr>
          <p:nvPr/>
        </p:nvSpPr>
        <p:spPr bwMode="auto">
          <a:xfrm>
            <a:off x="1371600" y="3962400"/>
            <a:ext cx="838200" cy="685800"/>
          </a:xfrm>
          <a:prstGeom prst="rect">
            <a:avLst/>
          </a:prstGeom>
          <a:noFill/>
          <a:ln w="25400">
            <a:solidFill>
              <a:srgbClr val="3366FF"/>
            </a:solidFill>
            <a:miter lim="800000"/>
            <a:headEnd/>
            <a:tailEnd/>
          </a:ln>
        </p:spPr>
        <p:txBody>
          <a:bodyPr wrap="none" anchor="ctr"/>
          <a:lstStyle/>
          <a:p>
            <a:endParaRPr lang="en-GB"/>
          </a:p>
        </p:txBody>
      </p:sp>
      <p:sp>
        <p:nvSpPr>
          <p:cNvPr id="57356" name="Text Box 15"/>
          <p:cNvSpPr txBox="1">
            <a:spLocks noChangeArrowheads="1"/>
          </p:cNvSpPr>
          <p:nvPr/>
        </p:nvSpPr>
        <p:spPr bwMode="auto">
          <a:xfrm>
            <a:off x="2057400" y="4953000"/>
            <a:ext cx="2289175" cy="420688"/>
          </a:xfrm>
          <a:prstGeom prst="rect">
            <a:avLst/>
          </a:prstGeom>
          <a:noFill/>
          <a:ln w="9525">
            <a:noFill/>
            <a:miter lim="800000"/>
            <a:headEnd/>
            <a:tailEnd/>
          </a:ln>
        </p:spPr>
        <p:txBody>
          <a:bodyPr wrap="none">
            <a:spAutoFit/>
          </a:bodyPr>
          <a:lstStyle/>
          <a:p>
            <a:r>
              <a:rPr lang="en-US">
                <a:solidFill>
                  <a:srgbClr val="FF0000"/>
                </a:solidFill>
              </a:rPr>
              <a:t>A</a:t>
            </a:r>
            <a:r>
              <a:rPr lang="en-US"/>
              <a:t> &amp;&amp; </a:t>
            </a:r>
            <a:r>
              <a:rPr lang="en-US">
                <a:solidFill>
                  <a:srgbClr val="0080FF"/>
                </a:solidFill>
              </a:rPr>
              <a:t>B</a:t>
            </a:r>
            <a:r>
              <a:rPr lang="en-US"/>
              <a:t> = TRUE</a:t>
            </a:r>
          </a:p>
        </p:txBody>
      </p:sp>
      <p:sp>
        <p:nvSpPr>
          <p:cNvPr id="57357" name="Text Box 16"/>
          <p:cNvSpPr txBox="1">
            <a:spLocks noChangeArrowheads="1"/>
          </p:cNvSpPr>
          <p:nvPr/>
        </p:nvSpPr>
        <p:spPr bwMode="auto">
          <a:xfrm>
            <a:off x="6248400" y="5181600"/>
            <a:ext cx="2406650" cy="420688"/>
          </a:xfrm>
          <a:prstGeom prst="rect">
            <a:avLst/>
          </a:prstGeom>
          <a:noFill/>
          <a:ln w="9525">
            <a:noFill/>
            <a:miter lim="800000"/>
            <a:headEnd/>
            <a:tailEnd/>
          </a:ln>
        </p:spPr>
        <p:txBody>
          <a:bodyPr wrap="none">
            <a:spAutoFit/>
          </a:bodyPr>
          <a:lstStyle/>
          <a:p>
            <a:r>
              <a:rPr lang="en-US">
                <a:solidFill>
                  <a:srgbClr val="FF0000"/>
                </a:solidFill>
              </a:rPr>
              <a:t>A</a:t>
            </a:r>
            <a:r>
              <a:rPr lang="en-US"/>
              <a:t> &amp;&amp; </a:t>
            </a:r>
            <a:r>
              <a:rPr lang="en-US">
                <a:solidFill>
                  <a:srgbClr val="0080FF"/>
                </a:solidFill>
              </a:rPr>
              <a:t>B</a:t>
            </a:r>
            <a:r>
              <a:rPr lang="en-US"/>
              <a:t> = FALSE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867400" y="2133600"/>
            <a:ext cx="3200400" cy="3200400"/>
            <a:chOff x="3696" y="1344"/>
            <a:chExt cx="2016" cy="2016"/>
          </a:xfrm>
        </p:grpSpPr>
        <p:sp>
          <p:nvSpPr>
            <p:cNvPr id="16407" name="AutoShape 9"/>
            <p:cNvSpPr>
              <a:spLocks noChangeArrowheads="1"/>
            </p:cNvSpPr>
            <p:nvPr/>
          </p:nvSpPr>
          <p:spPr bwMode="auto">
            <a:xfrm>
              <a:off x="3696" y="1392"/>
              <a:ext cx="2016" cy="1968"/>
            </a:xfrm>
            <a:prstGeom prst="cloudCallout">
              <a:avLst>
                <a:gd name="adj1" fmla="val -44347"/>
                <a:gd name="adj2" fmla="val 3051"/>
              </a:avLst>
            </a:prstGeom>
            <a:noFill/>
            <a:ln w="9525">
              <a:solidFill>
                <a:srgbClr val="FF0000"/>
              </a:solidFill>
              <a:prstDash val="dash"/>
              <a:round/>
              <a:headEnd/>
              <a:tailEnd/>
            </a:ln>
          </p:spPr>
          <p:txBody>
            <a:bodyPr wrap="none" anchor="ctr"/>
            <a:lstStyle/>
            <a:p>
              <a:pPr algn="ctr"/>
              <a:endParaRPr lang="en-CA" sz="3200" b="0">
                <a:solidFill>
                  <a:schemeClr val="bg1"/>
                </a:solidFill>
              </a:endParaRPr>
            </a:p>
          </p:txBody>
        </p:sp>
        <p:sp>
          <p:nvSpPr>
            <p:cNvPr id="16408" name="Text Box 10"/>
            <p:cNvSpPr txBox="1">
              <a:spLocks noChangeArrowheads="1"/>
            </p:cNvSpPr>
            <p:nvPr/>
          </p:nvSpPr>
          <p:spPr bwMode="auto">
            <a:xfrm>
              <a:off x="4464" y="2064"/>
              <a:ext cx="864" cy="478"/>
            </a:xfrm>
            <a:prstGeom prst="rect">
              <a:avLst/>
            </a:prstGeom>
            <a:solidFill>
              <a:srgbClr val="333333"/>
            </a:solidFill>
            <a:ln w="9525">
              <a:solidFill>
                <a:schemeClr val="bg1"/>
              </a:solidFill>
              <a:miter lim="800000"/>
              <a:headEnd/>
              <a:tailEnd/>
            </a:ln>
          </p:spPr>
          <p:txBody>
            <a:bodyPr>
              <a:spAutoFit/>
            </a:bodyPr>
            <a:lstStyle/>
            <a:p>
              <a:pPr algn="ctr">
                <a:spcBef>
                  <a:spcPct val="50000"/>
                </a:spcBef>
              </a:pPr>
              <a:r>
                <a:rPr lang="en-US" b="0">
                  <a:solidFill>
                    <a:schemeClr val="bg1"/>
                  </a:solidFill>
                </a:rPr>
                <a:t>Web</a:t>
              </a:r>
              <a:br>
                <a:rPr lang="en-US" b="0">
                  <a:solidFill>
                    <a:schemeClr val="bg1"/>
                  </a:solidFill>
                </a:rPr>
              </a:br>
              <a:r>
                <a:rPr lang="en-US" b="0">
                  <a:solidFill>
                    <a:schemeClr val="bg1"/>
                  </a:solidFill>
                </a:rPr>
                <a:t>Client</a:t>
              </a:r>
            </a:p>
          </p:txBody>
        </p:sp>
        <p:sp>
          <p:nvSpPr>
            <p:cNvPr id="16409" name="Text Box 11"/>
            <p:cNvSpPr txBox="1">
              <a:spLocks noChangeArrowheads="1"/>
            </p:cNvSpPr>
            <p:nvPr/>
          </p:nvSpPr>
          <p:spPr bwMode="auto">
            <a:xfrm>
              <a:off x="4464" y="1344"/>
              <a:ext cx="824" cy="265"/>
            </a:xfrm>
            <a:prstGeom prst="rect">
              <a:avLst/>
            </a:prstGeom>
            <a:solidFill>
              <a:srgbClr val="000904">
                <a:alpha val="43921"/>
              </a:srgbClr>
            </a:solidFill>
            <a:ln w="9525">
              <a:noFill/>
              <a:miter lim="800000"/>
              <a:headEnd/>
              <a:tailEnd/>
            </a:ln>
          </p:spPr>
          <p:txBody>
            <a:bodyPr>
              <a:spAutoFit/>
            </a:bodyPr>
            <a:lstStyle/>
            <a:p>
              <a:pPr algn="ctr">
                <a:spcBef>
                  <a:spcPct val="50000"/>
                </a:spcBef>
              </a:pPr>
              <a:r>
                <a:rPr lang="en-US" b="0">
                  <a:solidFill>
                    <a:schemeClr val="bg1"/>
                  </a:solidFill>
                </a:rPr>
                <a:t>Internet</a:t>
              </a:r>
            </a:p>
          </p:txBody>
        </p:sp>
        <p:sp>
          <p:nvSpPr>
            <p:cNvPr id="16410" name="Text Box 12"/>
            <p:cNvSpPr txBox="1">
              <a:spLocks noChangeArrowheads="1"/>
            </p:cNvSpPr>
            <p:nvPr/>
          </p:nvSpPr>
          <p:spPr bwMode="auto">
            <a:xfrm>
              <a:off x="4464" y="2640"/>
              <a:ext cx="864" cy="271"/>
            </a:xfrm>
            <a:prstGeom prst="rect">
              <a:avLst/>
            </a:prstGeom>
            <a:solidFill>
              <a:srgbClr val="333333"/>
            </a:solidFill>
            <a:ln w="9525">
              <a:solidFill>
                <a:schemeClr val="bg1"/>
              </a:solidFill>
              <a:miter lim="800000"/>
              <a:headEnd/>
              <a:tailEnd/>
            </a:ln>
          </p:spPr>
          <p:txBody>
            <a:bodyPr>
              <a:spAutoFit/>
            </a:bodyPr>
            <a:lstStyle/>
            <a:p>
              <a:pPr algn="ctr">
                <a:spcBef>
                  <a:spcPct val="50000"/>
                </a:spcBef>
              </a:pPr>
              <a:r>
                <a:rPr lang="en-US" b="0">
                  <a:solidFill>
                    <a:schemeClr val="bg1"/>
                  </a:solidFill>
                </a:rPr>
                <a:t>uDig</a:t>
              </a:r>
            </a:p>
          </p:txBody>
        </p:sp>
        <p:sp>
          <p:nvSpPr>
            <p:cNvPr id="16411" name="Text Box 13"/>
            <p:cNvSpPr txBox="1">
              <a:spLocks noChangeArrowheads="1"/>
            </p:cNvSpPr>
            <p:nvPr/>
          </p:nvSpPr>
          <p:spPr bwMode="auto">
            <a:xfrm>
              <a:off x="4464" y="1728"/>
              <a:ext cx="864" cy="271"/>
            </a:xfrm>
            <a:prstGeom prst="rect">
              <a:avLst/>
            </a:prstGeom>
            <a:solidFill>
              <a:srgbClr val="4F0D0F"/>
            </a:solidFill>
            <a:ln w="9525">
              <a:solidFill>
                <a:schemeClr val="bg1"/>
              </a:solidFill>
              <a:miter lim="800000"/>
              <a:headEnd/>
              <a:tailEnd/>
            </a:ln>
          </p:spPr>
          <p:txBody>
            <a:bodyPr>
              <a:spAutoFit/>
            </a:bodyPr>
            <a:lstStyle/>
            <a:p>
              <a:pPr algn="ctr">
                <a:spcBef>
                  <a:spcPct val="50000"/>
                </a:spcBef>
              </a:pPr>
              <a:r>
                <a:rPr lang="en-US" b="0">
                  <a:solidFill>
                    <a:schemeClr val="bg1"/>
                  </a:solidFill>
                </a:rPr>
                <a:t>OpenIMF</a:t>
              </a:r>
            </a:p>
          </p:txBody>
        </p:sp>
      </p:grpSp>
      <p:grpSp>
        <p:nvGrpSpPr>
          <p:cNvPr id="3" name="Group 2"/>
          <p:cNvGrpSpPr>
            <a:grpSpLocks/>
          </p:cNvGrpSpPr>
          <p:nvPr/>
        </p:nvGrpSpPr>
        <p:grpSpPr bwMode="auto">
          <a:xfrm>
            <a:off x="4164013" y="2286000"/>
            <a:ext cx="2444750" cy="1905000"/>
            <a:chOff x="2623" y="1440"/>
            <a:chExt cx="1540" cy="1200"/>
          </a:xfrm>
        </p:grpSpPr>
        <p:sp>
          <p:nvSpPr>
            <p:cNvPr id="16403" name="Oval 3"/>
            <p:cNvSpPr>
              <a:spLocks noChangeArrowheads="1"/>
            </p:cNvSpPr>
            <p:nvPr/>
          </p:nvSpPr>
          <p:spPr bwMode="auto">
            <a:xfrm>
              <a:off x="2623" y="1440"/>
              <a:ext cx="1152" cy="1200"/>
            </a:xfrm>
            <a:prstGeom prst="ellipse">
              <a:avLst/>
            </a:prstGeom>
            <a:noFill/>
            <a:ln w="9525">
              <a:solidFill>
                <a:srgbClr val="FF0000"/>
              </a:solidFill>
              <a:prstDash val="dash"/>
              <a:round/>
              <a:headEnd/>
              <a:tailEnd/>
            </a:ln>
          </p:spPr>
          <p:txBody>
            <a:bodyPr wrap="none" anchor="ctr"/>
            <a:lstStyle/>
            <a:p>
              <a:endParaRPr lang="en-GB"/>
            </a:p>
          </p:txBody>
        </p:sp>
        <p:sp>
          <p:nvSpPr>
            <p:cNvPr id="16404" name="Text Box 4"/>
            <p:cNvSpPr txBox="1">
              <a:spLocks noChangeArrowheads="1"/>
            </p:cNvSpPr>
            <p:nvPr/>
          </p:nvSpPr>
          <p:spPr bwMode="auto">
            <a:xfrm>
              <a:off x="3151" y="1440"/>
              <a:ext cx="1012" cy="271"/>
            </a:xfrm>
            <a:prstGeom prst="rect">
              <a:avLst/>
            </a:prstGeom>
            <a:solidFill>
              <a:srgbClr val="333333"/>
            </a:solidFill>
            <a:ln w="9525">
              <a:solidFill>
                <a:schemeClr val="bg1"/>
              </a:solidFill>
              <a:miter lim="800000"/>
              <a:headEnd/>
              <a:tailEnd/>
            </a:ln>
          </p:spPr>
          <p:txBody>
            <a:bodyPr>
              <a:spAutoFit/>
            </a:bodyPr>
            <a:lstStyle/>
            <a:p>
              <a:pPr algn="ctr">
                <a:spcBef>
                  <a:spcPct val="50000"/>
                </a:spcBef>
              </a:pPr>
              <a:r>
                <a:rPr lang="en-US" b="0">
                  <a:solidFill>
                    <a:schemeClr val="bg1"/>
                  </a:solidFill>
                </a:rPr>
                <a:t>Mapserver</a:t>
              </a:r>
            </a:p>
          </p:txBody>
        </p:sp>
        <p:sp>
          <p:nvSpPr>
            <p:cNvPr id="16405" name="Text Box 5"/>
            <p:cNvSpPr txBox="1">
              <a:spLocks noChangeArrowheads="1"/>
            </p:cNvSpPr>
            <p:nvPr/>
          </p:nvSpPr>
          <p:spPr bwMode="auto">
            <a:xfrm>
              <a:off x="3151" y="1872"/>
              <a:ext cx="1006" cy="271"/>
            </a:xfrm>
            <a:prstGeom prst="rect">
              <a:avLst/>
            </a:prstGeom>
            <a:solidFill>
              <a:srgbClr val="333333"/>
            </a:solidFill>
            <a:ln w="9525">
              <a:solidFill>
                <a:schemeClr val="bg1"/>
              </a:solidFill>
              <a:miter lim="800000"/>
              <a:headEnd/>
              <a:tailEnd/>
            </a:ln>
          </p:spPr>
          <p:txBody>
            <a:bodyPr>
              <a:spAutoFit/>
            </a:bodyPr>
            <a:lstStyle/>
            <a:p>
              <a:pPr algn="ctr">
                <a:spcBef>
                  <a:spcPct val="50000"/>
                </a:spcBef>
              </a:pPr>
              <a:r>
                <a:rPr lang="en-US" b="0">
                  <a:solidFill>
                    <a:schemeClr val="bg1"/>
                  </a:solidFill>
                </a:rPr>
                <a:t>GeoServer</a:t>
              </a:r>
            </a:p>
          </p:txBody>
        </p:sp>
        <p:sp>
          <p:nvSpPr>
            <p:cNvPr id="16406" name="Text Box 6"/>
            <p:cNvSpPr txBox="1">
              <a:spLocks noChangeArrowheads="1"/>
            </p:cNvSpPr>
            <p:nvPr/>
          </p:nvSpPr>
          <p:spPr bwMode="auto">
            <a:xfrm>
              <a:off x="3148" y="2273"/>
              <a:ext cx="1012" cy="271"/>
            </a:xfrm>
            <a:prstGeom prst="rect">
              <a:avLst/>
            </a:prstGeom>
            <a:solidFill>
              <a:srgbClr val="333333"/>
            </a:solidFill>
            <a:ln w="9525">
              <a:solidFill>
                <a:schemeClr val="bg1"/>
              </a:solidFill>
              <a:miter lim="800000"/>
              <a:headEnd/>
              <a:tailEnd/>
            </a:ln>
          </p:spPr>
          <p:txBody>
            <a:bodyPr>
              <a:spAutoFit/>
            </a:bodyPr>
            <a:lstStyle/>
            <a:p>
              <a:pPr algn="ctr">
                <a:spcBef>
                  <a:spcPct val="50000"/>
                </a:spcBef>
              </a:pPr>
              <a:r>
                <a:rPr lang="en-US" b="0">
                  <a:solidFill>
                    <a:schemeClr val="bg1"/>
                  </a:solidFill>
                </a:rPr>
                <a:t>MapGuide</a:t>
              </a:r>
            </a:p>
          </p:txBody>
        </p:sp>
      </p:grpSp>
      <p:sp>
        <p:nvSpPr>
          <p:cNvPr id="429063" name="Rectangle 7"/>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PostGIS in the Spatial Stack</a:t>
            </a:r>
          </a:p>
        </p:txBody>
      </p:sp>
      <p:grpSp>
        <p:nvGrpSpPr>
          <p:cNvPr id="4" name="Group 14"/>
          <p:cNvGrpSpPr>
            <a:grpSpLocks/>
          </p:cNvGrpSpPr>
          <p:nvPr/>
        </p:nvGrpSpPr>
        <p:grpSpPr bwMode="auto">
          <a:xfrm>
            <a:off x="225425" y="1828800"/>
            <a:ext cx="3276600" cy="3505200"/>
            <a:chOff x="142" y="864"/>
            <a:chExt cx="2064" cy="2208"/>
          </a:xfrm>
        </p:grpSpPr>
        <p:sp>
          <p:nvSpPr>
            <p:cNvPr id="16397" name="Oval 15"/>
            <p:cNvSpPr>
              <a:spLocks noChangeArrowheads="1"/>
            </p:cNvSpPr>
            <p:nvPr/>
          </p:nvSpPr>
          <p:spPr bwMode="auto">
            <a:xfrm>
              <a:off x="142" y="1008"/>
              <a:ext cx="2064" cy="2064"/>
            </a:xfrm>
            <a:prstGeom prst="ellipse">
              <a:avLst/>
            </a:prstGeom>
            <a:noFill/>
            <a:ln w="9525">
              <a:solidFill>
                <a:srgbClr val="FF0000"/>
              </a:solidFill>
              <a:prstDash val="dash"/>
              <a:round/>
              <a:headEnd/>
              <a:tailEnd/>
            </a:ln>
          </p:spPr>
          <p:txBody>
            <a:bodyPr wrap="none" anchor="ctr"/>
            <a:lstStyle/>
            <a:p>
              <a:endParaRPr lang="en-GB"/>
            </a:p>
          </p:txBody>
        </p:sp>
        <p:sp>
          <p:nvSpPr>
            <p:cNvPr id="16398" name="Text Box 16"/>
            <p:cNvSpPr txBox="1">
              <a:spLocks noChangeArrowheads="1"/>
            </p:cNvSpPr>
            <p:nvPr/>
          </p:nvSpPr>
          <p:spPr bwMode="auto">
            <a:xfrm>
              <a:off x="862" y="864"/>
              <a:ext cx="581" cy="340"/>
            </a:xfrm>
            <a:prstGeom prst="rect">
              <a:avLst/>
            </a:prstGeom>
            <a:solidFill>
              <a:srgbClr val="000904">
                <a:alpha val="50980"/>
              </a:srgbClr>
            </a:solidFill>
            <a:ln w="9525">
              <a:solidFill>
                <a:schemeClr val="folHlink"/>
              </a:solidFill>
              <a:miter lim="800000"/>
              <a:headEnd/>
              <a:tailEnd/>
            </a:ln>
          </p:spPr>
          <p:txBody>
            <a:bodyPr>
              <a:spAutoFit/>
            </a:bodyPr>
            <a:lstStyle/>
            <a:p>
              <a:pPr algn="ctr">
                <a:spcBef>
                  <a:spcPct val="50000"/>
                </a:spcBef>
              </a:pPr>
              <a:r>
                <a:rPr lang="en-US" sz="3200" b="0">
                  <a:solidFill>
                    <a:schemeClr val="bg1"/>
                  </a:solidFill>
                </a:rPr>
                <a:t>LAN</a:t>
              </a:r>
            </a:p>
          </p:txBody>
        </p:sp>
        <p:sp>
          <p:nvSpPr>
            <p:cNvPr id="16399" name="Text Box 17"/>
            <p:cNvSpPr txBox="1">
              <a:spLocks noChangeArrowheads="1"/>
            </p:cNvSpPr>
            <p:nvPr/>
          </p:nvSpPr>
          <p:spPr bwMode="auto">
            <a:xfrm>
              <a:off x="766" y="1296"/>
              <a:ext cx="768" cy="271"/>
            </a:xfrm>
            <a:prstGeom prst="rect">
              <a:avLst/>
            </a:prstGeom>
            <a:solidFill>
              <a:srgbClr val="333333"/>
            </a:solidFill>
            <a:ln w="9525">
              <a:solidFill>
                <a:schemeClr val="folHlink"/>
              </a:solidFill>
              <a:miter lim="800000"/>
              <a:headEnd/>
              <a:tailEnd/>
            </a:ln>
          </p:spPr>
          <p:txBody>
            <a:bodyPr>
              <a:spAutoFit/>
            </a:bodyPr>
            <a:lstStyle/>
            <a:p>
              <a:pPr algn="ctr">
                <a:spcBef>
                  <a:spcPct val="50000"/>
                </a:spcBef>
              </a:pPr>
              <a:r>
                <a:rPr lang="en-US" b="0">
                  <a:solidFill>
                    <a:schemeClr val="bg1"/>
                  </a:solidFill>
                </a:rPr>
                <a:t>uDig</a:t>
              </a:r>
            </a:p>
          </p:txBody>
        </p:sp>
        <p:sp>
          <p:nvSpPr>
            <p:cNvPr id="16400" name="Text Box 18"/>
            <p:cNvSpPr txBox="1">
              <a:spLocks noChangeArrowheads="1"/>
            </p:cNvSpPr>
            <p:nvPr/>
          </p:nvSpPr>
          <p:spPr bwMode="auto">
            <a:xfrm>
              <a:off x="766" y="1698"/>
              <a:ext cx="768" cy="271"/>
            </a:xfrm>
            <a:prstGeom prst="rect">
              <a:avLst/>
            </a:prstGeom>
            <a:solidFill>
              <a:srgbClr val="333333"/>
            </a:solidFill>
            <a:ln w="9525">
              <a:solidFill>
                <a:schemeClr val="folHlink"/>
              </a:solidFill>
              <a:miter lim="800000"/>
              <a:headEnd/>
              <a:tailEnd/>
            </a:ln>
          </p:spPr>
          <p:txBody>
            <a:bodyPr>
              <a:spAutoFit/>
            </a:bodyPr>
            <a:lstStyle/>
            <a:p>
              <a:pPr algn="ctr">
                <a:spcBef>
                  <a:spcPct val="50000"/>
                </a:spcBef>
              </a:pPr>
              <a:r>
                <a:rPr lang="en-US" b="0">
                  <a:solidFill>
                    <a:schemeClr val="bg1"/>
                  </a:solidFill>
                </a:rPr>
                <a:t>QGIS</a:t>
              </a:r>
            </a:p>
          </p:txBody>
        </p:sp>
        <p:sp>
          <p:nvSpPr>
            <p:cNvPr id="16401" name="Text Box 19"/>
            <p:cNvSpPr txBox="1">
              <a:spLocks noChangeArrowheads="1"/>
            </p:cNvSpPr>
            <p:nvPr/>
          </p:nvSpPr>
          <p:spPr bwMode="auto">
            <a:xfrm>
              <a:off x="766" y="2112"/>
              <a:ext cx="768" cy="271"/>
            </a:xfrm>
            <a:prstGeom prst="rect">
              <a:avLst/>
            </a:prstGeom>
            <a:solidFill>
              <a:srgbClr val="333333"/>
            </a:solidFill>
            <a:ln w="9525">
              <a:solidFill>
                <a:schemeClr val="folHlink"/>
              </a:solidFill>
              <a:miter lim="800000"/>
              <a:headEnd/>
              <a:tailEnd/>
            </a:ln>
          </p:spPr>
          <p:txBody>
            <a:bodyPr>
              <a:spAutoFit/>
            </a:bodyPr>
            <a:lstStyle/>
            <a:p>
              <a:pPr algn="ctr">
                <a:spcBef>
                  <a:spcPct val="50000"/>
                </a:spcBef>
              </a:pPr>
              <a:r>
                <a:rPr lang="en-US" b="0">
                  <a:solidFill>
                    <a:schemeClr val="bg1"/>
                  </a:solidFill>
                </a:rPr>
                <a:t>GRASS</a:t>
              </a:r>
            </a:p>
          </p:txBody>
        </p:sp>
        <p:sp>
          <p:nvSpPr>
            <p:cNvPr id="16402" name="Text Box 20"/>
            <p:cNvSpPr txBox="1">
              <a:spLocks noChangeArrowheads="1"/>
            </p:cNvSpPr>
            <p:nvPr/>
          </p:nvSpPr>
          <p:spPr bwMode="auto">
            <a:xfrm>
              <a:off x="766" y="2508"/>
              <a:ext cx="768" cy="271"/>
            </a:xfrm>
            <a:prstGeom prst="rect">
              <a:avLst/>
            </a:prstGeom>
            <a:solidFill>
              <a:srgbClr val="4F0D0F"/>
            </a:solidFill>
            <a:ln w="9525">
              <a:solidFill>
                <a:schemeClr val="folHlink"/>
              </a:solidFill>
              <a:miter lim="800000"/>
              <a:headEnd/>
              <a:tailEnd/>
            </a:ln>
          </p:spPr>
          <p:txBody>
            <a:bodyPr>
              <a:spAutoFit/>
            </a:bodyPr>
            <a:lstStyle/>
            <a:p>
              <a:pPr algn="ctr">
                <a:spcBef>
                  <a:spcPct val="50000"/>
                </a:spcBef>
              </a:pPr>
              <a:r>
                <a:rPr lang="en-US" b="0">
                  <a:solidFill>
                    <a:schemeClr val="bg1"/>
                  </a:solidFill>
                </a:rPr>
                <a:t>ArcGIS</a:t>
              </a:r>
            </a:p>
          </p:txBody>
        </p:sp>
      </p:grpSp>
      <p:grpSp>
        <p:nvGrpSpPr>
          <p:cNvPr id="16390" name="Group 21"/>
          <p:cNvGrpSpPr>
            <a:grpSpLocks/>
          </p:cNvGrpSpPr>
          <p:nvPr/>
        </p:nvGrpSpPr>
        <p:grpSpPr bwMode="auto">
          <a:xfrm>
            <a:off x="3173413" y="2590800"/>
            <a:ext cx="1603375" cy="1244600"/>
            <a:chOff x="2400" y="1632"/>
            <a:chExt cx="1010" cy="784"/>
          </a:xfrm>
        </p:grpSpPr>
        <p:sp>
          <p:nvSpPr>
            <p:cNvPr id="16395" name="AutoShape 22"/>
            <p:cNvSpPr>
              <a:spLocks noChangeArrowheads="1"/>
            </p:cNvSpPr>
            <p:nvPr/>
          </p:nvSpPr>
          <p:spPr bwMode="auto">
            <a:xfrm>
              <a:off x="2400" y="1632"/>
              <a:ext cx="1010" cy="784"/>
            </a:xfrm>
            <a:prstGeom prst="can">
              <a:avLst>
                <a:gd name="adj" fmla="val 25000"/>
              </a:avLst>
            </a:prstGeom>
            <a:solidFill>
              <a:srgbClr val="FFF3C0"/>
            </a:solidFill>
            <a:ln w="25400">
              <a:solidFill>
                <a:schemeClr val="folHlink"/>
              </a:solidFill>
              <a:round/>
              <a:headEnd/>
              <a:tailEnd/>
            </a:ln>
          </p:spPr>
          <p:txBody>
            <a:bodyPr wrap="none" anchor="ctr"/>
            <a:lstStyle/>
            <a:p>
              <a:endParaRPr lang="en-GB"/>
            </a:p>
          </p:txBody>
        </p:sp>
        <p:sp>
          <p:nvSpPr>
            <p:cNvPr id="16396" name="Text Box 23"/>
            <p:cNvSpPr txBox="1">
              <a:spLocks noChangeArrowheads="1"/>
            </p:cNvSpPr>
            <p:nvPr/>
          </p:nvSpPr>
          <p:spPr bwMode="auto">
            <a:xfrm>
              <a:off x="2400" y="1925"/>
              <a:ext cx="1008" cy="334"/>
            </a:xfrm>
            <a:prstGeom prst="rect">
              <a:avLst/>
            </a:prstGeom>
            <a:noFill/>
            <a:ln w="9525">
              <a:noFill/>
              <a:miter lim="800000"/>
              <a:headEnd/>
              <a:tailEnd/>
            </a:ln>
          </p:spPr>
          <p:txBody>
            <a:bodyPr>
              <a:spAutoFit/>
            </a:bodyPr>
            <a:lstStyle/>
            <a:p>
              <a:pPr algn="ctr">
                <a:spcBef>
                  <a:spcPct val="50000"/>
                </a:spcBef>
              </a:pPr>
              <a:r>
                <a:rPr lang="en-US" sz="3200" b="0"/>
                <a:t>PostGIS</a:t>
              </a:r>
            </a:p>
          </p:txBody>
        </p:sp>
      </p:grpSp>
      <p:grpSp>
        <p:nvGrpSpPr>
          <p:cNvPr id="6" name="Group 24"/>
          <p:cNvGrpSpPr>
            <a:grpSpLocks/>
          </p:cNvGrpSpPr>
          <p:nvPr/>
        </p:nvGrpSpPr>
        <p:grpSpPr bwMode="auto">
          <a:xfrm>
            <a:off x="1143000" y="4343400"/>
            <a:ext cx="7543800" cy="1752600"/>
            <a:chOff x="672" y="2544"/>
            <a:chExt cx="4752" cy="1392"/>
          </a:xfrm>
        </p:grpSpPr>
        <p:sp>
          <p:nvSpPr>
            <p:cNvPr id="16392" name="AutoShape 25"/>
            <p:cNvSpPr>
              <a:spLocks noChangeArrowheads="1"/>
            </p:cNvSpPr>
            <p:nvPr/>
          </p:nvSpPr>
          <p:spPr bwMode="auto">
            <a:xfrm>
              <a:off x="2256" y="3072"/>
              <a:ext cx="3168" cy="864"/>
            </a:xfrm>
            <a:prstGeom prst="curvedUpArrow">
              <a:avLst>
                <a:gd name="adj1" fmla="val 46444"/>
                <a:gd name="adj2" fmla="val 119778"/>
                <a:gd name="adj3" fmla="val 34028"/>
              </a:avLst>
            </a:prstGeom>
            <a:solidFill>
              <a:srgbClr val="FFF3C0"/>
            </a:solidFill>
            <a:ln w="9525">
              <a:noFill/>
              <a:miter lim="800000"/>
              <a:headEnd/>
              <a:tailEnd/>
            </a:ln>
          </p:spPr>
          <p:txBody>
            <a:bodyPr wrap="none" anchor="ctr"/>
            <a:lstStyle/>
            <a:p>
              <a:endParaRPr lang="en-GB"/>
            </a:p>
          </p:txBody>
        </p:sp>
        <p:sp>
          <p:nvSpPr>
            <p:cNvPr id="16393" name="AutoShape 26"/>
            <p:cNvSpPr>
              <a:spLocks noChangeArrowheads="1"/>
            </p:cNvSpPr>
            <p:nvPr/>
          </p:nvSpPr>
          <p:spPr bwMode="auto">
            <a:xfrm rot="10800000">
              <a:off x="672" y="3024"/>
              <a:ext cx="1968" cy="864"/>
            </a:xfrm>
            <a:prstGeom prst="curvedDownArrow">
              <a:avLst>
                <a:gd name="adj1" fmla="val 45556"/>
                <a:gd name="adj2" fmla="val 91111"/>
                <a:gd name="adj3" fmla="val 33333"/>
              </a:avLst>
            </a:prstGeom>
            <a:solidFill>
              <a:srgbClr val="FFF3C0"/>
            </a:solidFill>
            <a:ln w="9525">
              <a:noFill/>
              <a:miter lim="800000"/>
              <a:headEnd/>
              <a:tailEnd/>
            </a:ln>
          </p:spPr>
          <p:txBody>
            <a:bodyPr wrap="none" anchor="ctr"/>
            <a:lstStyle/>
            <a:p>
              <a:endParaRPr lang="en-GB"/>
            </a:p>
          </p:txBody>
        </p:sp>
        <p:sp>
          <p:nvSpPr>
            <p:cNvPr id="16394" name="AutoShape 27"/>
            <p:cNvSpPr>
              <a:spLocks noChangeArrowheads="1"/>
            </p:cNvSpPr>
            <p:nvPr/>
          </p:nvSpPr>
          <p:spPr bwMode="auto">
            <a:xfrm>
              <a:off x="2040" y="2544"/>
              <a:ext cx="827" cy="528"/>
            </a:xfrm>
            <a:prstGeom prst="upArrow">
              <a:avLst>
                <a:gd name="adj1" fmla="val 50000"/>
                <a:gd name="adj2" fmla="val 25000"/>
              </a:avLst>
            </a:prstGeom>
            <a:solidFill>
              <a:srgbClr val="C7BE96"/>
            </a:solidFill>
            <a:ln w="9525">
              <a:noFill/>
              <a:miter lim="800000"/>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145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531459" name="Rectangle 3"/>
          <p:cNvSpPr>
            <a:spLocks noGrp="1" noChangeArrowheads="1"/>
          </p:cNvSpPr>
          <p:nvPr>
            <p:ph idx="1"/>
          </p:nvPr>
        </p:nvSpPr>
        <p:spPr>
          <a:xfrm>
            <a:off x="1143000" y="1600200"/>
            <a:ext cx="7315200" cy="4800600"/>
          </a:xfrm>
        </p:spPr>
        <p:txBody>
          <a:bodyPr/>
          <a:lstStyle/>
          <a:p>
            <a:r>
              <a:rPr lang="en-US" sz="2800" dirty="0" smtClean="0"/>
              <a:t>Bounding Boxes are not enough!</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Two pass system required</a:t>
            </a:r>
          </a:p>
          <a:p>
            <a:pPr lvl="1"/>
            <a:r>
              <a:rPr lang="en-US" sz="2400" dirty="0" smtClean="0"/>
              <a:t>Use bounding boxes to reduce candidates</a:t>
            </a:r>
          </a:p>
          <a:p>
            <a:pPr lvl="1"/>
            <a:r>
              <a:rPr lang="en-US" sz="2400" dirty="0" smtClean="0"/>
              <a:t>Use real topological test to get final answer</a:t>
            </a:r>
          </a:p>
        </p:txBody>
      </p:sp>
      <p:sp>
        <p:nvSpPr>
          <p:cNvPr id="58372" name="Rectangle 11"/>
          <p:cNvSpPr>
            <a:spLocks noChangeArrowheads="1"/>
          </p:cNvSpPr>
          <p:nvPr/>
        </p:nvSpPr>
        <p:spPr bwMode="auto">
          <a:xfrm>
            <a:off x="2286000" y="2895600"/>
            <a:ext cx="838200" cy="685800"/>
          </a:xfrm>
          <a:prstGeom prst="rect">
            <a:avLst/>
          </a:prstGeom>
          <a:noFill/>
          <a:ln w="19050">
            <a:solidFill>
              <a:srgbClr val="3366FF"/>
            </a:solidFill>
            <a:miter lim="800000"/>
            <a:headEnd/>
            <a:tailEnd/>
          </a:ln>
        </p:spPr>
        <p:txBody>
          <a:bodyPr wrap="none" anchor="ctr"/>
          <a:lstStyle/>
          <a:p>
            <a:endParaRPr lang="en-GB"/>
          </a:p>
        </p:txBody>
      </p:sp>
      <p:sp>
        <p:nvSpPr>
          <p:cNvPr id="58373" name="Text Box 12"/>
          <p:cNvSpPr txBox="1">
            <a:spLocks noChangeArrowheads="1"/>
          </p:cNvSpPr>
          <p:nvPr/>
        </p:nvSpPr>
        <p:spPr bwMode="auto">
          <a:xfrm>
            <a:off x="1219200" y="3733800"/>
            <a:ext cx="4735513" cy="749300"/>
          </a:xfrm>
          <a:prstGeom prst="rect">
            <a:avLst/>
          </a:prstGeom>
          <a:noFill/>
          <a:ln w="9525">
            <a:noFill/>
            <a:miter lim="800000"/>
            <a:headEnd/>
            <a:tailEnd/>
          </a:ln>
        </p:spPr>
        <p:txBody>
          <a:bodyPr wrap="none">
            <a:spAutoFit/>
          </a:bodyPr>
          <a:lstStyle/>
          <a:p>
            <a:r>
              <a:rPr lang="en-US" dirty="0">
                <a:solidFill>
                  <a:srgbClr val="FF0000"/>
                </a:solidFill>
              </a:rPr>
              <a:t>A</a:t>
            </a:r>
            <a:r>
              <a:rPr lang="en-US" dirty="0"/>
              <a:t> &amp;&amp; </a:t>
            </a:r>
            <a:r>
              <a:rPr lang="en-US" dirty="0">
                <a:solidFill>
                  <a:srgbClr val="0080FF"/>
                </a:solidFill>
              </a:rPr>
              <a:t>B</a:t>
            </a:r>
            <a:r>
              <a:rPr lang="en-US" dirty="0"/>
              <a:t> = TRUE</a:t>
            </a:r>
            <a:br>
              <a:rPr lang="en-US" dirty="0"/>
            </a:br>
            <a:r>
              <a:rPr lang="en-US" dirty="0"/>
              <a:t>_</a:t>
            </a:r>
            <a:r>
              <a:rPr lang="en-US" dirty="0" err="1"/>
              <a:t>ST_Intersects</a:t>
            </a:r>
            <a:r>
              <a:rPr lang="en-US" dirty="0"/>
              <a:t>(</a:t>
            </a:r>
            <a:r>
              <a:rPr lang="en-US" dirty="0">
                <a:solidFill>
                  <a:srgbClr val="FF0000"/>
                </a:solidFill>
              </a:rPr>
              <a:t>A</a:t>
            </a:r>
            <a:r>
              <a:rPr lang="en-US" dirty="0"/>
              <a:t> &amp;&amp; </a:t>
            </a:r>
            <a:r>
              <a:rPr lang="en-US" dirty="0">
                <a:solidFill>
                  <a:srgbClr val="0080FF"/>
                </a:solidFill>
              </a:rPr>
              <a:t>B</a:t>
            </a:r>
            <a:r>
              <a:rPr lang="en-US" dirty="0"/>
              <a:t>) = FALSE</a:t>
            </a:r>
          </a:p>
        </p:txBody>
      </p:sp>
      <p:sp>
        <p:nvSpPr>
          <p:cNvPr id="58374" name="AutoShape 14"/>
          <p:cNvSpPr>
            <a:spLocks noChangeArrowheads="1"/>
          </p:cNvSpPr>
          <p:nvPr/>
        </p:nvSpPr>
        <p:spPr bwMode="auto">
          <a:xfrm flipV="1">
            <a:off x="1524000" y="2362200"/>
            <a:ext cx="1195388" cy="992188"/>
          </a:xfrm>
          <a:prstGeom prst="rtTriangle">
            <a:avLst/>
          </a:prstGeom>
          <a:solidFill>
            <a:srgbClr val="FFBFBE"/>
          </a:solidFill>
          <a:ln w="9525">
            <a:solidFill>
              <a:srgbClr val="FF0000"/>
            </a:solidFill>
            <a:miter lim="800000"/>
            <a:headEnd/>
            <a:tailEnd/>
          </a:ln>
        </p:spPr>
        <p:txBody>
          <a:bodyPr wrap="none" anchor="ctr"/>
          <a:lstStyle/>
          <a:p>
            <a:endParaRPr lang="en-GB"/>
          </a:p>
        </p:txBody>
      </p:sp>
      <p:sp>
        <p:nvSpPr>
          <p:cNvPr id="58375" name="Oval 15"/>
          <p:cNvSpPr>
            <a:spLocks noChangeArrowheads="1"/>
          </p:cNvSpPr>
          <p:nvPr/>
        </p:nvSpPr>
        <p:spPr bwMode="auto">
          <a:xfrm>
            <a:off x="2286000" y="2895600"/>
            <a:ext cx="838200" cy="685800"/>
          </a:xfrm>
          <a:prstGeom prst="ellipse">
            <a:avLst/>
          </a:prstGeom>
          <a:solidFill>
            <a:srgbClr val="99CCFF"/>
          </a:solidFill>
          <a:ln w="9525">
            <a:solidFill>
              <a:srgbClr val="0080FF"/>
            </a:solidFill>
            <a:round/>
            <a:headEnd/>
            <a:tailEnd/>
          </a:ln>
        </p:spPr>
        <p:txBody>
          <a:bodyPr wrap="none" anchor="ctr"/>
          <a:lstStyle/>
          <a:p>
            <a:endParaRPr lang="en-GB"/>
          </a:p>
        </p:txBody>
      </p:sp>
      <p:sp>
        <p:nvSpPr>
          <p:cNvPr id="58376" name="Rectangle 10"/>
          <p:cNvSpPr>
            <a:spLocks noChangeArrowheads="1"/>
          </p:cNvSpPr>
          <p:nvPr/>
        </p:nvSpPr>
        <p:spPr bwMode="auto">
          <a:xfrm>
            <a:off x="1524000" y="2362200"/>
            <a:ext cx="1219200" cy="990600"/>
          </a:xfrm>
          <a:prstGeom prst="rect">
            <a:avLst/>
          </a:prstGeom>
          <a:noFill/>
          <a:ln w="19050">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 calcmode="lin" valueType="num">
                                      <p:cBhvr additive="base">
                                        <p:cTn id="7" dur="500" fill="hold"/>
                                        <p:tgtEl>
                                          <p:spTgt spid="531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1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1459">
                                            <p:txEl>
                                              <p:pRg st="8" end="8"/>
                                            </p:txEl>
                                          </p:spTgt>
                                        </p:tgtEl>
                                        <p:attrNameLst>
                                          <p:attrName>style.visibility</p:attrName>
                                        </p:attrNameLst>
                                      </p:cBhvr>
                                      <p:to>
                                        <p:strVal val="visible"/>
                                      </p:to>
                                    </p:set>
                                    <p:anim calcmode="lin" valueType="num">
                                      <p:cBhvr additive="base">
                                        <p:cTn id="13" dur="500" fill="hold"/>
                                        <p:tgtEl>
                                          <p:spTgt spid="531459">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1459">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31459">
                                            <p:txEl>
                                              <p:pRg st="9" end="9"/>
                                            </p:txEl>
                                          </p:spTgt>
                                        </p:tgtEl>
                                        <p:attrNameLst>
                                          <p:attrName>style.visibility</p:attrName>
                                        </p:attrNameLst>
                                      </p:cBhvr>
                                      <p:to>
                                        <p:strVal val="visible"/>
                                      </p:to>
                                    </p:set>
                                    <p:anim calcmode="lin" valueType="num">
                                      <p:cBhvr additive="base">
                                        <p:cTn id="17" dur="500" fill="hold"/>
                                        <p:tgtEl>
                                          <p:spTgt spid="531459">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1459">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31459">
                                            <p:txEl>
                                              <p:pRg st="10" end="10"/>
                                            </p:txEl>
                                          </p:spTgt>
                                        </p:tgtEl>
                                        <p:attrNameLst>
                                          <p:attrName>style.visibility</p:attrName>
                                        </p:attrNameLst>
                                      </p:cBhvr>
                                      <p:to>
                                        <p:strVal val="visible"/>
                                      </p:to>
                                    </p:set>
                                    <p:anim calcmode="lin" valueType="num">
                                      <p:cBhvr additive="base">
                                        <p:cTn id="21" dur="500" fill="hold"/>
                                        <p:tgtEl>
                                          <p:spTgt spid="531459">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1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59395" name="Oval 6"/>
          <p:cNvSpPr>
            <a:spLocks noChangeArrowheads="1"/>
          </p:cNvSpPr>
          <p:nvPr/>
        </p:nvSpPr>
        <p:spPr bwMode="auto">
          <a:xfrm>
            <a:off x="2057400" y="2895600"/>
            <a:ext cx="1295400" cy="5334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59396" name="AutoShape 8"/>
          <p:cNvSpPr>
            <a:spLocks noChangeArrowheads="1"/>
          </p:cNvSpPr>
          <p:nvPr/>
        </p:nvSpPr>
        <p:spPr bwMode="auto">
          <a:xfrm>
            <a:off x="5029200" y="3124200"/>
            <a:ext cx="1295400" cy="1219200"/>
          </a:xfrm>
          <a:prstGeom prst="hexagon">
            <a:avLst>
              <a:gd name="adj" fmla="val 26563"/>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59397" name="AutoShape 9"/>
          <p:cNvSpPr>
            <a:spLocks noChangeArrowheads="1"/>
          </p:cNvSpPr>
          <p:nvPr/>
        </p:nvSpPr>
        <p:spPr bwMode="auto">
          <a:xfrm flipH="1">
            <a:off x="3962400" y="3886200"/>
            <a:ext cx="1600200" cy="5334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59398" name="AutoShape 10"/>
          <p:cNvSpPr>
            <a:spLocks noChangeArrowheads="1"/>
          </p:cNvSpPr>
          <p:nvPr/>
        </p:nvSpPr>
        <p:spPr bwMode="auto">
          <a:xfrm>
            <a:off x="3276600" y="2514600"/>
            <a:ext cx="990600" cy="3810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59399" name="AutoShape 11"/>
          <p:cNvSpPr>
            <a:spLocks noChangeArrowheads="1"/>
          </p:cNvSpPr>
          <p:nvPr/>
        </p:nvSpPr>
        <p:spPr bwMode="auto">
          <a:xfrm flipH="1">
            <a:off x="2819400" y="35814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59400" name="AutoShape 12"/>
          <p:cNvSpPr>
            <a:spLocks noChangeArrowheads="1"/>
          </p:cNvSpPr>
          <p:nvPr/>
        </p:nvSpPr>
        <p:spPr bwMode="auto">
          <a:xfrm flipH="1">
            <a:off x="4724400" y="44958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59401" name="AutoShape 13"/>
          <p:cNvSpPr>
            <a:spLocks noChangeArrowheads="1"/>
          </p:cNvSpPr>
          <p:nvPr/>
        </p:nvSpPr>
        <p:spPr bwMode="auto">
          <a:xfrm>
            <a:off x="3962400" y="3048000"/>
            <a:ext cx="1219200" cy="304800"/>
          </a:xfrm>
          <a:prstGeom prst="hexagon">
            <a:avLst>
              <a:gd name="adj" fmla="val 100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59402" name="AutoShape 14"/>
          <p:cNvSpPr>
            <a:spLocks noChangeArrowheads="1"/>
          </p:cNvSpPr>
          <p:nvPr/>
        </p:nvSpPr>
        <p:spPr bwMode="auto">
          <a:xfrm>
            <a:off x="4953000" y="2362200"/>
            <a:ext cx="609600" cy="685800"/>
          </a:xfrm>
          <a:prstGeom prst="hexagon">
            <a:avLst>
              <a:gd name="adj" fmla="val 25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59403" name="Oval 15"/>
          <p:cNvSpPr>
            <a:spLocks noChangeArrowheads="1"/>
          </p:cNvSpPr>
          <p:nvPr/>
        </p:nvSpPr>
        <p:spPr bwMode="auto">
          <a:xfrm>
            <a:off x="3276600" y="3276600"/>
            <a:ext cx="685800" cy="6858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59404" name="Oval 16"/>
          <p:cNvSpPr>
            <a:spLocks noChangeArrowheads="1"/>
          </p:cNvSpPr>
          <p:nvPr/>
        </p:nvSpPr>
        <p:spPr bwMode="auto">
          <a:xfrm>
            <a:off x="3657600" y="4648200"/>
            <a:ext cx="914400" cy="8382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512018" name="AutoShape 18"/>
          <p:cNvSpPr>
            <a:spLocks noChangeArrowheads="1"/>
          </p:cNvSpPr>
          <p:nvPr/>
        </p:nvSpPr>
        <p:spPr bwMode="auto">
          <a:xfrm flipH="1" flipV="1">
            <a:off x="3657600" y="3124200"/>
            <a:ext cx="990600" cy="990600"/>
          </a:xfrm>
          <a:prstGeom prst="rtTriangle">
            <a:avLst/>
          </a:prstGeom>
          <a:solidFill>
            <a:srgbClr val="FFFF99">
              <a:alpha val="59999"/>
            </a:srgbClr>
          </a:solidFill>
          <a:ln w="9525">
            <a:solidFill>
              <a:schemeClr val="tx1"/>
            </a:solidFill>
            <a:miter lim="800000"/>
            <a:headEnd/>
            <a:tailEnd/>
          </a:ln>
        </p:spPr>
        <p:txBody>
          <a:bodyPr wrap="none" anchor="ctr"/>
          <a:lstStyle/>
          <a:p>
            <a:endParaRPr lang="en-GB"/>
          </a:p>
        </p:txBody>
      </p:sp>
      <p:sp>
        <p:nvSpPr>
          <p:cNvPr id="512019" name="Text Box 19"/>
          <p:cNvSpPr txBox="1">
            <a:spLocks noChangeArrowheads="1"/>
          </p:cNvSpPr>
          <p:nvPr/>
        </p:nvSpPr>
        <p:spPr bwMode="auto">
          <a:xfrm>
            <a:off x="3200400" y="5638800"/>
            <a:ext cx="2820988" cy="420688"/>
          </a:xfrm>
          <a:prstGeom prst="rect">
            <a:avLst/>
          </a:prstGeom>
          <a:noFill/>
          <a:ln w="9525">
            <a:noFill/>
            <a:miter lim="800000"/>
            <a:headEnd/>
            <a:tailEnd/>
          </a:ln>
        </p:spPr>
        <p:txBody>
          <a:bodyPr wrap="none">
            <a:spAutoFit/>
          </a:bodyPr>
          <a:lstStyle/>
          <a:p>
            <a:r>
              <a:rPr lang="en-US" dirty="0" err="1"/>
              <a:t>ST_Intersects</a:t>
            </a:r>
            <a:r>
              <a:rPr lang="en-US" dirty="0"/>
              <a:t>(A,B)</a:t>
            </a:r>
          </a:p>
        </p:txBody>
      </p:sp>
      <p:sp>
        <p:nvSpPr>
          <p:cNvPr id="512020" name="Text Box 20"/>
          <p:cNvSpPr txBox="1">
            <a:spLocks noChangeArrowheads="1"/>
          </p:cNvSpPr>
          <p:nvPr/>
        </p:nvSpPr>
        <p:spPr bwMode="auto">
          <a:xfrm>
            <a:off x="2286000" y="6019800"/>
            <a:ext cx="4767263" cy="420688"/>
          </a:xfrm>
          <a:prstGeom prst="rect">
            <a:avLst/>
          </a:prstGeom>
          <a:noFill/>
          <a:ln w="9525">
            <a:noFill/>
            <a:miter lim="800000"/>
            <a:headEnd/>
            <a:tailEnd/>
          </a:ln>
        </p:spPr>
        <p:txBody>
          <a:bodyPr wrap="none">
            <a:spAutoFit/>
          </a:bodyPr>
          <a:lstStyle/>
          <a:p>
            <a:r>
              <a:rPr lang="en-US" dirty="0"/>
              <a:t>A &amp;&amp; B AND _</a:t>
            </a:r>
            <a:r>
              <a:rPr lang="en-US" dirty="0" err="1"/>
              <a:t>ST_Intersects</a:t>
            </a:r>
            <a:r>
              <a:rPr lang="en-US" dirty="0"/>
              <a:t>(A,B)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18"/>
                                        </p:tgtEl>
                                        <p:attrNameLst>
                                          <p:attrName>style.visibility</p:attrName>
                                        </p:attrNameLst>
                                      </p:cBhvr>
                                      <p:to>
                                        <p:strVal val="visible"/>
                                      </p:to>
                                    </p:set>
                                    <p:anim calcmode="lin" valueType="num">
                                      <p:cBhvr additive="base">
                                        <p:cTn id="7" dur="500" fill="hold"/>
                                        <p:tgtEl>
                                          <p:spTgt spid="512018"/>
                                        </p:tgtEl>
                                        <p:attrNameLst>
                                          <p:attrName>ppt_x</p:attrName>
                                        </p:attrNameLst>
                                      </p:cBhvr>
                                      <p:tavLst>
                                        <p:tav tm="0">
                                          <p:val>
                                            <p:strVal val="1+#ppt_w/2"/>
                                          </p:val>
                                        </p:tav>
                                        <p:tav tm="100000">
                                          <p:val>
                                            <p:strVal val="#ppt_x"/>
                                          </p:val>
                                        </p:tav>
                                      </p:tavLst>
                                    </p:anim>
                                    <p:anim calcmode="lin" valueType="num">
                                      <p:cBhvr additive="base">
                                        <p:cTn id="8" dur="500" fill="hold"/>
                                        <p:tgtEl>
                                          <p:spTgt spid="5120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019"/>
                                        </p:tgtEl>
                                        <p:attrNameLst>
                                          <p:attrName>style.visibility</p:attrName>
                                        </p:attrNameLst>
                                      </p:cBhvr>
                                      <p:to>
                                        <p:strVal val="visible"/>
                                      </p:to>
                                    </p:set>
                                    <p:anim calcmode="lin" valueType="num">
                                      <p:cBhvr additive="base">
                                        <p:cTn id="13" dur="500" fill="hold"/>
                                        <p:tgtEl>
                                          <p:spTgt spid="512019"/>
                                        </p:tgtEl>
                                        <p:attrNameLst>
                                          <p:attrName>ppt_x</p:attrName>
                                        </p:attrNameLst>
                                      </p:cBhvr>
                                      <p:tavLst>
                                        <p:tav tm="0">
                                          <p:val>
                                            <p:strVal val="#ppt_x"/>
                                          </p:val>
                                        </p:tav>
                                        <p:tav tm="100000">
                                          <p:val>
                                            <p:strVal val="#ppt_x"/>
                                          </p:val>
                                        </p:tav>
                                      </p:tavLst>
                                    </p:anim>
                                    <p:anim calcmode="lin" valueType="num">
                                      <p:cBhvr additive="base">
                                        <p:cTn id="14" dur="500" fill="hold"/>
                                        <p:tgtEl>
                                          <p:spTgt spid="512019"/>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12020"/>
                                        </p:tgtEl>
                                        <p:attrNameLst>
                                          <p:attrName>style.visibility</p:attrName>
                                        </p:attrNameLst>
                                      </p:cBhvr>
                                      <p:to>
                                        <p:strVal val="visible"/>
                                      </p:to>
                                    </p:set>
                                    <p:anim calcmode="lin" valueType="num">
                                      <p:cBhvr additive="base">
                                        <p:cTn id="18" dur="500" fill="hold"/>
                                        <p:tgtEl>
                                          <p:spTgt spid="512020"/>
                                        </p:tgtEl>
                                        <p:attrNameLst>
                                          <p:attrName>ppt_x</p:attrName>
                                        </p:attrNameLst>
                                      </p:cBhvr>
                                      <p:tavLst>
                                        <p:tav tm="0">
                                          <p:val>
                                            <p:strVal val="#ppt_x"/>
                                          </p:val>
                                        </p:tav>
                                        <p:tav tm="100000">
                                          <p:val>
                                            <p:strVal val="#ppt_x"/>
                                          </p:val>
                                        </p:tav>
                                      </p:tavLst>
                                    </p:anim>
                                    <p:anim calcmode="lin" valueType="num">
                                      <p:cBhvr additive="base">
                                        <p:cTn id="19" dur="500" fill="hold"/>
                                        <p:tgtEl>
                                          <p:spTgt spid="512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8" grpId="0" animBg="1"/>
      <p:bldP spid="512019" grpId="0" autoUpdateAnimBg="0"/>
      <p:bldP spid="51202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60419" name="Oval 3"/>
          <p:cNvSpPr>
            <a:spLocks noChangeArrowheads="1"/>
          </p:cNvSpPr>
          <p:nvPr/>
        </p:nvSpPr>
        <p:spPr bwMode="auto">
          <a:xfrm>
            <a:off x="2057400" y="2895600"/>
            <a:ext cx="1295400" cy="5334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0420" name="AutoShape 4"/>
          <p:cNvSpPr>
            <a:spLocks noChangeArrowheads="1"/>
          </p:cNvSpPr>
          <p:nvPr/>
        </p:nvSpPr>
        <p:spPr bwMode="auto">
          <a:xfrm>
            <a:off x="5029200" y="3124200"/>
            <a:ext cx="1295400" cy="1219200"/>
          </a:xfrm>
          <a:prstGeom prst="hexagon">
            <a:avLst>
              <a:gd name="adj" fmla="val 26563"/>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0421" name="AutoShape 5"/>
          <p:cNvSpPr>
            <a:spLocks noChangeArrowheads="1"/>
          </p:cNvSpPr>
          <p:nvPr/>
        </p:nvSpPr>
        <p:spPr bwMode="auto">
          <a:xfrm flipH="1">
            <a:off x="3962400" y="3886200"/>
            <a:ext cx="1600200" cy="5334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0422" name="AutoShape 6"/>
          <p:cNvSpPr>
            <a:spLocks noChangeArrowheads="1"/>
          </p:cNvSpPr>
          <p:nvPr/>
        </p:nvSpPr>
        <p:spPr bwMode="auto">
          <a:xfrm>
            <a:off x="3276600" y="2514600"/>
            <a:ext cx="990600" cy="3810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0423" name="AutoShape 7"/>
          <p:cNvSpPr>
            <a:spLocks noChangeArrowheads="1"/>
          </p:cNvSpPr>
          <p:nvPr/>
        </p:nvSpPr>
        <p:spPr bwMode="auto">
          <a:xfrm flipH="1">
            <a:off x="2819400" y="35814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0424" name="AutoShape 8"/>
          <p:cNvSpPr>
            <a:spLocks noChangeArrowheads="1"/>
          </p:cNvSpPr>
          <p:nvPr/>
        </p:nvSpPr>
        <p:spPr bwMode="auto">
          <a:xfrm flipH="1">
            <a:off x="4724400" y="44958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0425" name="AutoShape 9"/>
          <p:cNvSpPr>
            <a:spLocks noChangeArrowheads="1"/>
          </p:cNvSpPr>
          <p:nvPr/>
        </p:nvSpPr>
        <p:spPr bwMode="auto">
          <a:xfrm>
            <a:off x="3962400" y="3048000"/>
            <a:ext cx="1219200" cy="304800"/>
          </a:xfrm>
          <a:prstGeom prst="hexagon">
            <a:avLst>
              <a:gd name="adj" fmla="val 100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0426" name="AutoShape 10"/>
          <p:cNvSpPr>
            <a:spLocks noChangeArrowheads="1"/>
          </p:cNvSpPr>
          <p:nvPr/>
        </p:nvSpPr>
        <p:spPr bwMode="auto">
          <a:xfrm>
            <a:off x="4953000" y="2362200"/>
            <a:ext cx="609600" cy="685800"/>
          </a:xfrm>
          <a:prstGeom prst="hexagon">
            <a:avLst>
              <a:gd name="adj" fmla="val 25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0427" name="Oval 11"/>
          <p:cNvSpPr>
            <a:spLocks noChangeArrowheads="1"/>
          </p:cNvSpPr>
          <p:nvPr/>
        </p:nvSpPr>
        <p:spPr bwMode="auto">
          <a:xfrm>
            <a:off x="3276600" y="3276600"/>
            <a:ext cx="685800" cy="6858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0428" name="Oval 12"/>
          <p:cNvSpPr>
            <a:spLocks noChangeArrowheads="1"/>
          </p:cNvSpPr>
          <p:nvPr/>
        </p:nvSpPr>
        <p:spPr bwMode="auto">
          <a:xfrm>
            <a:off x="3657600" y="4648200"/>
            <a:ext cx="914400" cy="8382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0429" name="Rectangle 14"/>
          <p:cNvSpPr>
            <a:spLocks noChangeArrowheads="1"/>
          </p:cNvSpPr>
          <p:nvPr/>
        </p:nvSpPr>
        <p:spPr bwMode="auto">
          <a:xfrm>
            <a:off x="2032000" y="2879725"/>
            <a:ext cx="1322388" cy="565150"/>
          </a:xfrm>
          <a:prstGeom prst="rect">
            <a:avLst/>
          </a:prstGeom>
          <a:noFill/>
          <a:ln w="19050">
            <a:solidFill>
              <a:srgbClr val="FF0000"/>
            </a:solidFill>
            <a:miter lim="800000"/>
            <a:headEnd/>
            <a:tailEnd/>
          </a:ln>
        </p:spPr>
        <p:txBody>
          <a:bodyPr wrap="none" anchor="ctr"/>
          <a:lstStyle/>
          <a:p>
            <a:endParaRPr lang="en-GB"/>
          </a:p>
        </p:txBody>
      </p:sp>
      <p:sp>
        <p:nvSpPr>
          <p:cNvPr id="60430" name="Rectangle 15"/>
          <p:cNvSpPr>
            <a:spLocks noChangeArrowheads="1"/>
          </p:cNvSpPr>
          <p:nvPr/>
        </p:nvSpPr>
        <p:spPr bwMode="auto">
          <a:xfrm>
            <a:off x="3265488" y="3249613"/>
            <a:ext cx="698500" cy="704850"/>
          </a:xfrm>
          <a:prstGeom prst="rect">
            <a:avLst/>
          </a:prstGeom>
          <a:noFill/>
          <a:ln w="19050">
            <a:solidFill>
              <a:srgbClr val="FF0000"/>
            </a:solidFill>
            <a:miter lim="800000"/>
            <a:headEnd/>
            <a:tailEnd/>
          </a:ln>
        </p:spPr>
        <p:txBody>
          <a:bodyPr wrap="none" anchor="ctr"/>
          <a:lstStyle/>
          <a:p>
            <a:endParaRPr lang="en-GB"/>
          </a:p>
        </p:txBody>
      </p:sp>
      <p:sp>
        <p:nvSpPr>
          <p:cNvPr id="60431" name="Rectangle 16"/>
          <p:cNvSpPr>
            <a:spLocks noChangeArrowheads="1"/>
          </p:cNvSpPr>
          <p:nvPr/>
        </p:nvSpPr>
        <p:spPr bwMode="auto">
          <a:xfrm>
            <a:off x="3268663" y="2470150"/>
            <a:ext cx="1004887" cy="436563"/>
          </a:xfrm>
          <a:prstGeom prst="rect">
            <a:avLst/>
          </a:prstGeom>
          <a:noFill/>
          <a:ln w="19050">
            <a:solidFill>
              <a:srgbClr val="FF0000"/>
            </a:solidFill>
            <a:miter lim="800000"/>
            <a:headEnd/>
            <a:tailEnd/>
          </a:ln>
        </p:spPr>
        <p:txBody>
          <a:bodyPr wrap="none" anchor="ctr"/>
          <a:lstStyle/>
          <a:p>
            <a:endParaRPr lang="en-GB"/>
          </a:p>
        </p:txBody>
      </p:sp>
      <p:sp>
        <p:nvSpPr>
          <p:cNvPr id="60432" name="Rectangle 17"/>
          <p:cNvSpPr>
            <a:spLocks noChangeArrowheads="1"/>
          </p:cNvSpPr>
          <p:nvPr/>
        </p:nvSpPr>
        <p:spPr bwMode="auto">
          <a:xfrm>
            <a:off x="4938713" y="2354263"/>
            <a:ext cx="638175" cy="714375"/>
          </a:xfrm>
          <a:prstGeom prst="rect">
            <a:avLst/>
          </a:prstGeom>
          <a:noFill/>
          <a:ln w="19050">
            <a:solidFill>
              <a:srgbClr val="FF0000"/>
            </a:solidFill>
            <a:miter lim="800000"/>
            <a:headEnd/>
            <a:tailEnd/>
          </a:ln>
        </p:spPr>
        <p:txBody>
          <a:bodyPr wrap="none" anchor="ctr"/>
          <a:lstStyle/>
          <a:p>
            <a:endParaRPr lang="en-GB"/>
          </a:p>
        </p:txBody>
      </p:sp>
      <p:sp>
        <p:nvSpPr>
          <p:cNvPr id="60433" name="Rectangle 18"/>
          <p:cNvSpPr>
            <a:spLocks noChangeArrowheads="1"/>
          </p:cNvSpPr>
          <p:nvPr/>
        </p:nvSpPr>
        <p:spPr bwMode="auto">
          <a:xfrm>
            <a:off x="3959225" y="3032125"/>
            <a:ext cx="1233488" cy="327025"/>
          </a:xfrm>
          <a:prstGeom prst="rect">
            <a:avLst/>
          </a:prstGeom>
          <a:noFill/>
          <a:ln w="19050">
            <a:solidFill>
              <a:srgbClr val="FF0000"/>
            </a:solidFill>
            <a:miter lim="800000"/>
            <a:headEnd/>
            <a:tailEnd/>
          </a:ln>
        </p:spPr>
        <p:txBody>
          <a:bodyPr wrap="none" anchor="ctr"/>
          <a:lstStyle/>
          <a:p>
            <a:endParaRPr lang="en-GB"/>
          </a:p>
        </p:txBody>
      </p:sp>
      <p:sp>
        <p:nvSpPr>
          <p:cNvPr id="60434" name="Rectangle 19"/>
          <p:cNvSpPr>
            <a:spLocks noChangeArrowheads="1"/>
          </p:cNvSpPr>
          <p:nvPr/>
        </p:nvSpPr>
        <p:spPr bwMode="auto">
          <a:xfrm>
            <a:off x="5014913" y="3124200"/>
            <a:ext cx="1322387" cy="1230313"/>
          </a:xfrm>
          <a:prstGeom prst="rect">
            <a:avLst/>
          </a:prstGeom>
          <a:noFill/>
          <a:ln w="19050">
            <a:solidFill>
              <a:srgbClr val="FF0000"/>
            </a:solidFill>
            <a:miter lim="800000"/>
            <a:headEnd/>
            <a:tailEnd/>
          </a:ln>
        </p:spPr>
        <p:txBody>
          <a:bodyPr wrap="none" anchor="ctr"/>
          <a:lstStyle/>
          <a:p>
            <a:endParaRPr lang="en-GB"/>
          </a:p>
        </p:txBody>
      </p:sp>
      <p:sp>
        <p:nvSpPr>
          <p:cNvPr id="60435" name="Rectangle 20"/>
          <p:cNvSpPr>
            <a:spLocks noChangeArrowheads="1"/>
          </p:cNvSpPr>
          <p:nvPr/>
        </p:nvSpPr>
        <p:spPr bwMode="auto">
          <a:xfrm>
            <a:off x="3937000" y="3871913"/>
            <a:ext cx="1639888" cy="555625"/>
          </a:xfrm>
          <a:prstGeom prst="rect">
            <a:avLst/>
          </a:prstGeom>
          <a:noFill/>
          <a:ln w="19050">
            <a:solidFill>
              <a:srgbClr val="FF0000"/>
            </a:solidFill>
            <a:miter lim="800000"/>
            <a:headEnd/>
            <a:tailEnd/>
          </a:ln>
        </p:spPr>
        <p:txBody>
          <a:bodyPr wrap="none" anchor="ctr"/>
          <a:lstStyle/>
          <a:p>
            <a:endParaRPr lang="en-GB"/>
          </a:p>
        </p:txBody>
      </p:sp>
      <p:sp>
        <p:nvSpPr>
          <p:cNvPr id="60436" name="Rectangle 21"/>
          <p:cNvSpPr>
            <a:spLocks noChangeArrowheads="1"/>
          </p:cNvSpPr>
          <p:nvPr/>
        </p:nvSpPr>
        <p:spPr bwMode="auto">
          <a:xfrm>
            <a:off x="2809875" y="3687763"/>
            <a:ext cx="1014413" cy="971550"/>
          </a:xfrm>
          <a:prstGeom prst="rect">
            <a:avLst/>
          </a:prstGeom>
          <a:noFill/>
          <a:ln w="19050">
            <a:solidFill>
              <a:srgbClr val="FF0000"/>
            </a:solidFill>
            <a:miter lim="800000"/>
            <a:headEnd/>
            <a:tailEnd/>
          </a:ln>
        </p:spPr>
        <p:txBody>
          <a:bodyPr wrap="none" anchor="ctr"/>
          <a:lstStyle/>
          <a:p>
            <a:endParaRPr lang="en-GB"/>
          </a:p>
        </p:txBody>
      </p:sp>
      <p:sp>
        <p:nvSpPr>
          <p:cNvPr id="60437" name="Rectangle 22"/>
          <p:cNvSpPr>
            <a:spLocks noChangeArrowheads="1"/>
          </p:cNvSpPr>
          <p:nvPr/>
        </p:nvSpPr>
        <p:spPr bwMode="auto">
          <a:xfrm>
            <a:off x="3656013" y="4633913"/>
            <a:ext cx="923925" cy="852487"/>
          </a:xfrm>
          <a:prstGeom prst="rect">
            <a:avLst/>
          </a:prstGeom>
          <a:noFill/>
          <a:ln w="19050">
            <a:solidFill>
              <a:srgbClr val="FF0000"/>
            </a:solidFill>
            <a:miter lim="800000"/>
            <a:headEnd/>
            <a:tailEnd/>
          </a:ln>
        </p:spPr>
        <p:txBody>
          <a:bodyPr wrap="none" anchor="ctr"/>
          <a:lstStyle/>
          <a:p>
            <a:endParaRPr lang="en-GB"/>
          </a:p>
        </p:txBody>
      </p:sp>
      <p:sp>
        <p:nvSpPr>
          <p:cNvPr id="60438" name="Rectangle 23"/>
          <p:cNvSpPr>
            <a:spLocks noChangeArrowheads="1"/>
          </p:cNvSpPr>
          <p:nvPr/>
        </p:nvSpPr>
        <p:spPr bwMode="auto">
          <a:xfrm>
            <a:off x="4700588" y="4478338"/>
            <a:ext cx="1033462" cy="1109662"/>
          </a:xfrm>
          <a:prstGeom prst="rect">
            <a:avLst/>
          </a:prstGeom>
          <a:noFill/>
          <a:ln w="19050">
            <a:solidFill>
              <a:srgbClr val="FF0000"/>
            </a:solidFill>
            <a:miter lim="800000"/>
            <a:headEnd/>
            <a:tailEnd/>
          </a:ln>
        </p:spPr>
        <p:txBody>
          <a:bodyPr wrap="none" anchor="ctr"/>
          <a:lstStyle/>
          <a:p>
            <a:endParaRPr lang="en-GB"/>
          </a:p>
        </p:txBody>
      </p:sp>
      <p:sp>
        <p:nvSpPr>
          <p:cNvPr id="60439" name="Rectangle 24"/>
          <p:cNvSpPr>
            <a:spLocks noChangeArrowheads="1"/>
          </p:cNvSpPr>
          <p:nvPr/>
        </p:nvSpPr>
        <p:spPr bwMode="auto">
          <a:xfrm>
            <a:off x="3660775" y="3121025"/>
            <a:ext cx="982663" cy="1001713"/>
          </a:xfrm>
          <a:prstGeom prst="rect">
            <a:avLst/>
          </a:prstGeom>
          <a:noFill/>
          <a:ln w="31750">
            <a:solidFill>
              <a:srgbClr val="FF9900"/>
            </a:solidFill>
            <a:miter lim="800000"/>
            <a:headEnd/>
            <a:tailEnd/>
          </a:ln>
        </p:spPr>
        <p:txBody>
          <a:bodyPr wrap="none" anchor="ctr"/>
          <a:lstStyle/>
          <a:p>
            <a:endParaRPr lang="en-GB"/>
          </a:p>
        </p:txBody>
      </p:sp>
      <p:sp>
        <p:nvSpPr>
          <p:cNvPr id="60440" name="AutoShape 13"/>
          <p:cNvSpPr>
            <a:spLocks noChangeArrowheads="1"/>
          </p:cNvSpPr>
          <p:nvPr/>
        </p:nvSpPr>
        <p:spPr bwMode="auto">
          <a:xfrm flipH="1" flipV="1">
            <a:off x="3657600" y="3124200"/>
            <a:ext cx="990600" cy="990600"/>
          </a:xfrm>
          <a:prstGeom prst="rtTriangle">
            <a:avLst/>
          </a:prstGeom>
          <a:solidFill>
            <a:srgbClr val="FFFF99">
              <a:alpha val="59999"/>
            </a:srgbClr>
          </a:solidFill>
          <a:ln w="9525">
            <a:solidFill>
              <a:schemeClr val="tx1"/>
            </a:solidFill>
            <a:miter lim="800000"/>
            <a:headEnd/>
            <a:tailEnd/>
          </a:ln>
        </p:spPr>
        <p:txBody>
          <a:bodyPr wrap="none" anchor="ctr"/>
          <a:lstStyle/>
          <a:p>
            <a:endParaRPr lang="en-GB"/>
          </a:p>
        </p:txBody>
      </p:sp>
      <p:sp>
        <p:nvSpPr>
          <p:cNvPr id="60441" name="Text Box 25"/>
          <p:cNvSpPr txBox="1">
            <a:spLocks noChangeArrowheads="1"/>
          </p:cNvSpPr>
          <p:nvPr/>
        </p:nvSpPr>
        <p:spPr bwMode="auto">
          <a:xfrm>
            <a:off x="4114800" y="5867400"/>
            <a:ext cx="1174750" cy="420688"/>
          </a:xfrm>
          <a:prstGeom prst="rect">
            <a:avLst/>
          </a:prstGeom>
          <a:noFill/>
          <a:ln w="9525">
            <a:noFill/>
            <a:miter lim="800000"/>
            <a:headEnd/>
            <a:tailEnd/>
          </a:ln>
        </p:spPr>
        <p:txBody>
          <a:bodyPr wrap="none">
            <a:spAutoFit/>
          </a:bodyPr>
          <a:lstStyle/>
          <a:p>
            <a:r>
              <a:rPr lang="en-US"/>
              <a:t>A &amp;&amp; B</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61443" name="Oval 3"/>
          <p:cNvSpPr>
            <a:spLocks noChangeArrowheads="1"/>
          </p:cNvSpPr>
          <p:nvPr/>
        </p:nvSpPr>
        <p:spPr bwMode="auto">
          <a:xfrm>
            <a:off x="2057400" y="2895600"/>
            <a:ext cx="1295400" cy="5334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1444" name="AutoShape 4"/>
          <p:cNvSpPr>
            <a:spLocks noChangeArrowheads="1"/>
          </p:cNvSpPr>
          <p:nvPr/>
        </p:nvSpPr>
        <p:spPr bwMode="auto">
          <a:xfrm>
            <a:off x="5029200" y="3124200"/>
            <a:ext cx="1295400" cy="1219200"/>
          </a:xfrm>
          <a:prstGeom prst="hexagon">
            <a:avLst>
              <a:gd name="adj" fmla="val 26563"/>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1445" name="AutoShape 5"/>
          <p:cNvSpPr>
            <a:spLocks noChangeArrowheads="1"/>
          </p:cNvSpPr>
          <p:nvPr/>
        </p:nvSpPr>
        <p:spPr bwMode="auto">
          <a:xfrm flipH="1">
            <a:off x="3962400" y="3886200"/>
            <a:ext cx="1600200" cy="533400"/>
          </a:xfrm>
          <a:prstGeom prst="rtTriangle">
            <a:avLst/>
          </a:prstGeom>
          <a:solidFill>
            <a:srgbClr val="FFFF99"/>
          </a:solidFill>
          <a:ln w="9525">
            <a:solidFill>
              <a:schemeClr val="tx1"/>
            </a:solidFill>
            <a:miter lim="800000"/>
            <a:headEnd/>
            <a:tailEnd/>
          </a:ln>
        </p:spPr>
        <p:txBody>
          <a:bodyPr wrap="none" anchor="ctr"/>
          <a:lstStyle/>
          <a:p>
            <a:endParaRPr lang="en-GB"/>
          </a:p>
        </p:txBody>
      </p:sp>
      <p:sp>
        <p:nvSpPr>
          <p:cNvPr id="61446" name="AutoShape 6"/>
          <p:cNvSpPr>
            <a:spLocks noChangeArrowheads="1"/>
          </p:cNvSpPr>
          <p:nvPr/>
        </p:nvSpPr>
        <p:spPr bwMode="auto">
          <a:xfrm>
            <a:off x="3276600" y="2514600"/>
            <a:ext cx="990600" cy="3810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1447" name="AutoShape 7"/>
          <p:cNvSpPr>
            <a:spLocks noChangeArrowheads="1"/>
          </p:cNvSpPr>
          <p:nvPr/>
        </p:nvSpPr>
        <p:spPr bwMode="auto">
          <a:xfrm flipH="1">
            <a:off x="2819400" y="3581400"/>
            <a:ext cx="990600" cy="1066800"/>
          </a:xfrm>
          <a:prstGeom prst="rtTriangle">
            <a:avLst/>
          </a:prstGeom>
          <a:solidFill>
            <a:srgbClr val="FFFF99"/>
          </a:solidFill>
          <a:ln w="9525">
            <a:solidFill>
              <a:schemeClr val="tx1"/>
            </a:solidFill>
            <a:miter lim="800000"/>
            <a:headEnd/>
            <a:tailEnd/>
          </a:ln>
        </p:spPr>
        <p:txBody>
          <a:bodyPr wrap="none" anchor="ctr"/>
          <a:lstStyle/>
          <a:p>
            <a:endParaRPr lang="en-GB"/>
          </a:p>
        </p:txBody>
      </p:sp>
      <p:sp>
        <p:nvSpPr>
          <p:cNvPr id="61448" name="AutoShape 8"/>
          <p:cNvSpPr>
            <a:spLocks noChangeArrowheads="1"/>
          </p:cNvSpPr>
          <p:nvPr/>
        </p:nvSpPr>
        <p:spPr bwMode="auto">
          <a:xfrm flipH="1">
            <a:off x="4724400" y="44958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1449" name="AutoShape 9"/>
          <p:cNvSpPr>
            <a:spLocks noChangeArrowheads="1"/>
          </p:cNvSpPr>
          <p:nvPr/>
        </p:nvSpPr>
        <p:spPr bwMode="auto">
          <a:xfrm>
            <a:off x="3962400" y="3048000"/>
            <a:ext cx="1219200" cy="304800"/>
          </a:xfrm>
          <a:prstGeom prst="hexagon">
            <a:avLst>
              <a:gd name="adj" fmla="val 100000"/>
              <a:gd name="vf" fmla="val 115470"/>
            </a:avLst>
          </a:prstGeom>
          <a:solidFill>
            <a:srgbClr val="FFFF99"/>
          </a:solidFill>
          <a:ln w="9525">
            <a:solidFill>
              <a:schemeClr val="tx1"/>
            </a:solidFill>
            <a:miter lim="800000"/>
            <a:headEnd/>
            <a:tailEnd/>
          </a:ln>
        </p:spPr>
        <p:txBody>
          <a:bodyPr wrap="none" anchor="ctr"/>
          <a:lstStyle/>
          <a:p>
            <a:endParaRPr lang="en-GB"/>
          </a:p>
        </p:txBody>
      </p:sp>
      <p:sp>
        <p:nvSpPr>
          <p:cNvPr id="61450" name="AutoShape 10"/>
          <p:cNvSpPr>
            <a:spLocks noChangeArrowheads="1"/>
          </p:cNvSpPr>
          <p:nvPr/>
        </p:nvSpPr>
        <p:spPr bwMode="auto">
          <a:xfrm>
            <a:off x="4953000" y="2362200"/>
            <a:ext cx="609600" cy="685800"/>
          </a:xfrm>
          <a:prstGeom prst="hexagon">
            <a:avLst>
              <a:gd name="adj" fmla="val 25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1451" name="Oval 11"/>
          <p:cNvSpPr>
            <a:spLocks noChangeArrowheads="1"/>
          </p:cNvSpPr>
          <p:nvPr/>
        </p:nvSpPr>
        <p:spPr bwMode="auto">
          <a:xfrm>
            <a:off x="3276600" y="3276600"/>
            <a:ext cx="685800" cy="685800"/>
          </a:xfrm>
          <a:prstGeom prst="ellipse">
            <a:avLst/>
          </a:prstGeom>
          <a:solidFill>
            <a:srgbClr val="FFFF99"/>
          </a:solidFill>
          <a:ln w="9525">
            <a:solidFill>
              <a:schemeClr val="tx1"/>
            </a:solidFill>
            <a:round/>
            <a:headEnd/>
            <a:tailEnd/>
          </a:ln>
        </p:spPr>
        <p:txBody>
          <a:bodyPr wrap="none" anchor="ctr"/>
          <a:lstStyle/>
          <a:p>
            <a:endParaRPr lang="en-GB"/>
          </a:p>
        </p:txBody>
      </p:sp>
      <p:sp>
        <p:nvSpPr>
          <p:cNvPr id="61452" name="Oval 12"/>
          <p:cNvSpPr>
            <a:spLocks noChangeArrowheads="1"/>
          </p:cNvSpPr>
          <p:nvPr/>
        </p:nvSpPr>
        <p:spPr bwMode="auto">
          <a:xfrm>
            <a:off x="3657600" y="4648200"/>
            <a:ext cx="914400" cy="8382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1453" name="Rectangle 14"/>
          <p:cNvSpPr>
            <a:spLocks noChangeArrowheads="1"/>
          </p:cNvSpPr>
          <p:nvPr/>
        </p:nvSpPr>
        <p:spPr bwMode="auto">
          <a:xfrm>
            <a:off x="3265488" y="3249613"/>
            <a:ext cx="698500" cy="704850"/>
          </a:xfrm>
          <a:prstGeom prst="rect">
            <a:avLst/>
          </a:prstGeom>
          <a:noFill/>
          <a:ln w="19050">
            <a:solidFill>
              <a:srgbClr val="FF0000"/>
            </a:solidFill>
            <a:miter lim="800000"/>
            <a:headEnd/>
            <a:tailEnd/>
          </a:ln>
        </p:spPr>
        <p:txBody>
          <a:bodyPr wrap="none" anchor="ctr"/>
          <a:lstStyle/>
          <a:p>
            <a:endParaRPr lang="en-GB"/>
          </a:p>
        </p:txBody>
      </p:sp>
      <p:sp>
        <p:nvSpPr>
          <p:cNvPr id="61454" name="Rectangle 17"/>
          <p:cNvSpPr>
            <a:spLocks noChangeArrowheads="1"/>
          </p:cNvSpPr>
          <p:nvPr/>
        </p:nvSpPr>
        <p:spPr bwMode="auto">
          <a:xfrm>
            <a:off x="3959225" y="3032125"/>
            <a:ext cx="1233488" cy="327025"/>
          </a:xfrm>
          <a:prstGeom prst="rect">
            <a:avLst/>
          </a:prstGeom>
          <a:noFill/>
          <a:ln w="19050">
            <a:solidFill>
              <a:srgbClr val="FF0000"/>
            </a:solidFill>
            <a:miter lim="800000"/>
            <a:headEnd/>
            <a:tailEnd/>
          </a:ln>
        </p:spPr>
        <p:txBody>
          <a:bodyPr wrap="none" anchor="ctr"/>
          <a:lstStyle/>
          <a:p>
            <a:endParaRPr lang="en-GB"/>
          </a:p>
        </p:txBody>
      </p:sp>
      <p:sp>
        <p:nvSpPr>
          <p:cNvPr id="61455" name="Rectangle 19"/>
          <p:cNvSpPr>
            <a:spLocks noChangeArrowheads="1"/>
          </p:cNvSpPr>
          <p:nvPr/>
        </p:nvSpPr>
        <p:spPr bwMode="auto">
          <a:xfrm>
            <a:off x="3937000" y="3871913"/>
            <a:ext cx="1639888" cy="555625"/>
          </a:xfrm>
          <a:prstGeom prst="rect">
            <a:avLst/>
          </a:prstGeom>
          <a:noFill/>
          <a:ln w="19050">
            <a:solidFill>
              <a:srgbClr val="FF0000"/>
            </a:solidFill>
            <a:miter lim="800000"/>
            <a:headEnd/>
            <a:tailEnd/>
          </a:ln>
        </p:spPr>
        <p:txBody>
          <a:bodyPr wrap="none" anchor="ctr"/>
          <a:lstStyle/>
          <a:p>
            <a:endParaRPr lang="en-GB"/>
          </a:p>
        </p:txBody>
      </p:sp>
      <p:sp>
        <p:nvSpPr>
          <p:cNvPr id="61456" name="Rectangle 20"/>
          <p:cNvSpPr>
            <a:spLocks noChangeArrowheads="1"/>
          </p:cNvSpPr>
          <p:nvPr/>
        </p:nvSpPr>
        <p:spPr bwMode="auto">
          <a:xfrm>
            <a:off x="2809875" y="3687763"/>
            <a:ext cx="1014413" cy="971550"/>
          </a:xfrm>
          <a:prstGeom prst="rect">
            <a:avLst/>
          </a:prstGeom>
          <a:noFill/>
          <a:ln w="19050">
            <a:solidFill>
              <a:srgbClr val="FF0000"/>
            </a:solidFill>
            <a:miter lim="800000"/>
            <a:headEnd/>
            <a:tailEnd/>
          </a:ln>
        </p:spPr>
        <p:txBody>
          <a:bodyPr wrap="none" anchor="ctr"/>
          <a:lstStyle/>
          <a:p>
            <a:endParaRPr lang="en-GB"/>
          </a:p>
        </p:txBody>
      </p:sp>
      <p:sp>
        <p:nvSpPr>
          <p:cNvPr id="61457" name="Rectangle 23"/>
          <p:cNvSpPr>
            <a:spLocks noChangeArrowheads="1"/>
          </p:cNvSpPr>
          <p:nvPr/>
        </p:nvSpPr>
        <p:spPr bwMode="auto">
          <a:xfrm>
            <a:off x="3660775" y="3121025"/>
            <a:ext cx="982663" cy="1001713"/>
          </a:xfrm>
          <a:prstGeom prst="rect">
            <a:avLst/>
          </a:prstGeom>
          <a:noFill/>
          <a:ln w="31750">
            <a:solidFill>
              <a:srgbClr val="FF9900"/>
            </a:solidFill>
            <a:miter lim="800000"/>
            <a:headEnd/>
            <a:tailEnd/>
          </a:ln>
        </p:spPr>
        <p:txBody>
          <a:bodyPr wrap="none" anchor="ctr"/>
          <a:lstStyle/>
          <a:p>
            <a:endParaRPr lang="en-GB"/>
          </a:p>
        </p:txBody>
      </p:sp>
      <p:sp>
        <p:nvSpPr>
          <p:cNvPr id="61458" name="AutoShape 24"/>
          <p:cNvSpPr>
            <a:spLocks noChangeArrowheads="1"/>
          </p:cNvSpPr>
          <p:nvPr/>
        </p:nvSpPr>
        <p:spPr bwMode="auto">
          <a:xfrm flipH="1" flipV="1">
            <a:off x="3657600" y="3124200"/>
            <a:ext cx="990600" cy="990600"/>
          </a:xfrm>
          <a:prstGeom prst="rtTriangle">
            <a:avLst/>
          </a:prstGeom>
          <a:solidFill>
            <a:srgbClr val="FFFF99">
              <a:alpha val="59999"/>
            </a:srgbClr>
          </a:solidFill>
          <a:ln w="9525">
            <a:solidFill>
              <a:schemeClr val="tx1"/>
            </a:solidFill>
            <a:miter lim="800000"/>
            <a:headEnd/>
            <a:tailEnd/>
          </a:ln>
        </p:spPr>
        <p:txBody>
          <a:bodyPr wrap="none" anchor="ctr"/>
          <a:lstStyle/>
          <a:p>
            <a:endParaRPr lang="en-GB"/>
          </a:p>
        </p:txBody>
      </p:sp>
      <p:sp>
        <p:nvSpPr>
          <p:cNvPr id="61459" name="Text Box 25"/>
          <p:cNvSpPr txBox="1">
            <a:spLocks noChangeArrowheads="1"/>
          </p:cNvSpPr>
          <p:nvPr/>
        </p:nvSpPr>
        <p:spPr bwMode="auto">
          <a:xfrm>
            <a:off x="4114800" y="5867400"/>
            <a:ext cx="1174750" cy="420688"/>
          </a:xfrm>
          <a:prstGeom prst="rect">
            <a:avLst/>
          </a:prstGeom>
          <a:noFill/>
          <a:ln w="9525">
            <a:noFill/>
            <a:miter lim="800000"/>
            <a:headEnd/>
            <a:tailEnd/>
          </a:ln>
        </p:spPr>
        <p:txBody>
          <a:bodyPr wrap="none">
            <a:spAutoFit/>
          </a:bodyPr>
          <a:lstStyle/>
          <a:p>
            <a:r>
              <a:rPr lang="en-US"/>
              <a:t>A &amp;&amp; 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Using Spatial Indexes</a:t>
            </a:r>
          </a:p>
        </p:txBody>
      </p:sp>
      <p:sp>
        <p:nvSpPr>
          <p:cNvPr id="62467" name="Oval 3"/>
          <p:cNvSpPr>
            <a:spLocks noChangeArrowheads="1"/>
          </p:cNvSpPr>
          <p:nvPr/>
        </p:nvSpPr>
        <p:spPr bwMode="auto">
          <a:xfrm>
            <a:off x="2057400" y="2895600"/>
            <a:ext cx="1295400" cy="5334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2468" name="AutoShape 4"/>
          <p:cNvSpPr>
            <a:spLocks noChangeArrowheads="1"/>
          </p:cNvSpPr>
          <p:nvPr/>
        </p:nvSpPr>
        <p:spPr bwMode="auto">
          <a:xfrm>
            <a:off x="5029200" y="3124200"/>
            <a:ext cx="1295400" cy="1219200"/>
          </a:xfrm>
          <a:prstGeom prst="hexagon">
            <a:avLst>
              <a:gd name="adj" fmla="val 26563"/>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2469" name="AutoShape 5"/>
          <p:cNvSpPr>
            <a:spLocks noChangeArrowheads="1"/>
          </p:cNvSpPr>
          <p:nvPr/>
        </p:nvSpPr>
        <p:spPr bwMode="auto">
          <a:xfrm flipH="1">
            <a:off x="3962400" y="3886200"/>
            <a:ext cx="1600200" cy="533400"/>
          </a:xfrm>
          <a:prstGeom prst="rtTriangle">
            <a:avLst/>
          </a:prstGeom>
          <a:solidFill>
            <a:srgbClr val="C0C0C0"/>
          </a:solidFill>
          <a:ln w="9525">
            <a:solidFill>
              <a:schemeClr val="tx1"/>
            </a:solidFill>
            <a:miter lim="800000"/>
            <a:headEnd/>
            <a:tailEnd/>
          </a:ln>
        </p:spPr>
        <p:txBody>
          <a:bodyPr wrap="none" anchor="ctr"/>
          <a:lstStyle/>
          <a:p>
            <a:endParaRPr lang="en-GB"/>
          </a:p>
        </p:txBody>
      </p:sp>
      <p:sp>
        <p:nvSpPr>
          <p:cNvPr id="62470" name="AutoShape 6"/>
          <p:cNvSpPr>
            <a:spLocks noChangeArrowheads="1"/>
          </p:cNvSpPr>
          <p:nvPr/>
        </p:nvSpPr>
        <p:spPr bwMode="auto">
          <a:xfrm>
            <a:off x="3276600" y="2514600"/>
            <a:ext cx="990600" cy="3810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2471" name="AutoShape 7"/>
          <p:cNvSpPr>
            <a:spLocks noChangeArrowheads="1"/>
          </p:cNvSpPr>
          <p:nvPr/>
        </p:nvSpPr>
        <p:spPr bwMode="auto">
          <a:xfrm flipH="1">
            <a:off x="2819400" y="3581400"/>
            <a:ext cx="990600" cy="1066800"/>
          </a:xfrm>
          <a:prstGeom prst="rtTriangle">
            <a:avLst/>
          </a:prstGeom>
          <a:solidFill>
            <a:srgbClr val="C0C0C0"/>
          </a:solidFill>
          <a:ln w="9525">
            <a:solidFill>
              <a:schemeClr val="tx1"/>
            </a:solidFill>
            <a:miter lim="800000"/>
            <a:headEnd/>
            <a:tailEnd/>
          </a:ln>
        </p:spPr>
        <p:txBody>
          <a:bodyPr wrap="none" anchor="ctr"/>
          <a:lstStyle/>
          <a:p>
            <a:endParaRPr lang="en-GB"/>
          </a:p>
        </p:txBody>
      </p:sp>
      <p:sp>
        <p:nvSpPr>
          <p:cNvPr id="62472" name="AutoShape 8"/>
          <p:cNvSpPr>
            <a:spLocks noChangeArrowheads="1"/>
          </p:cNvSpPr>
          <p:nvPr/>
        </p:nvSpPr>
        <p:spPr bwMode="auto">
          <a:xfrm flipH="1">
            <a:off x="4724400" y="4495800"/>
            <a:ext cx="990600" cy="1066800"/>
          </a:xfrm>
          <a:prstGeom prst="rtTriangle">
            <a:avLst/>
          </a:prstGeom>
          <a:solidFill>
            <a:schemeClr val="folHlink"/>
          </a:solidFill>
          <a:ln w="9525">
            <a:solidFill>
              <a:schemeClr val="tx1"/>
            </a:solidFill>
            <a:miter lim="800000"/>
            <a:headEnd/>
            <a:tailEnd/>
          </a:ln>
        </p:spPr>
        <p:txBody>
          <a:bodyPr wrap="none" anchor="ctr"/>
          <a:lstStyle/>
          <a:p>
            <a:endParaRPr lang="en-GB"/>
          </a:p>
        </p:txBody>
      </p:sp>
      <p:sp>
        <p:nvSpPr>
          <p:cNvPr id="62473" name="AutoShape 9"/>
          <p:cNvSpPr>
            <a:spLocks noChangeArrowheads="1"/>
          </p:cNvSpPr>
          <p:nvPr/>
        </p:nvSpPr>
        <p:spPr bwMode="auto">
          <a:xfrm>
            <a:off x="3962400" y="3048000"/>
            <a:ext cx="1219200" cy="304800"/>
          </a:xfrm>
          <a:prstGeom prst="hexagon">
            <a:avLst>
              <a:gd name="adj" fmla="val 100000"/>
              <a:gd name="vf" fmla="val 115470"/>
            </a:avLst>
          </a:prstGeom>
          <a:solidFill>
            <a:srgbClr val="FFFF99"/>
          </a:solidFill>
          <a:ln w="9525">
            <a:solidFill>
              <a:schemeClr val="tx1"/>
            </a:solidFill>
            <a:miter lim="800000"/>
            <a:headEnd/>
            <a:tailEnd/>
          </a:ln>
        </p:spPr>
        <p:txBody>
          <a:bodyPr wrap="none" anchor="ctr"/>
          <a:lstStyle/>
          <a:p>
            <a:endParaRPr lang="en-GB"/>
          </a:p>
        </p:txBody>
      </p:sp>
      <p:sp>
        <p:nvSpPr>
          <p:cNvPr id="62474" name="AutoShape 10"/>
          <p:cNvSpPr>
            <a:spLocks noChangeArrowheads="1"/>
          </p:cNvSpPr>
          <p:nvPr/>
        </p:nvSpPr>
        <p:spPr bwMode="auto">
          <a:xfrm>
            <a:off x="4953000" y="2362200"/>
            <a:ext cx="609600" cy="685800"/>
          </a:xfrm>
          <a:prstGeom prst="hexagon">
            <a:avLst>
              <a:gd name="adj" fmla="val 25000"/>
              <a:gd name="vf" fmla="val 115470"/>
            </a:avLst>
          </a:prstGeom>
          <a:solidFill>
            <a:schemeClr val="folHlink"/>
          </a:solidFill>
          <a:ln w="9525">
            <a:solidFill>
              <a:schemeClr val="tx1"/>
            </a:solidFill>
            <a:miter lim="800000"/>
            <a:headEnd/>
            <a:tailEnd/>
          </a:ln>
        </p:spPr>
        <p:txBody>
          <a:bodyPr wrap="none" anchor="ctr"/>
          <a:lstStyle/>
          <a:p>
            <a:endParaRPr lang="en-GB"/>
          </a:p>
        </p:txBody>
      </p:sp>
      <p:sp>
        <p:nvSpPr>
          <p:cNvPr id="62475" name="Oval 11"/>
          <p:cNvSpPr>
            <a:spLocks noChangeArrowheads="1"/>
          </p:cNvSpPr>
          <p:nvPr/>
        </p:nvSpPr>
        <p:spPr bwMode="auto">
          <a:xfrm>
            <a:off x="3276600" y="3276600"/>
            <a:ext cx="685800" cy="685800"/>
          </a:xfrm>
          <a:prstGeom prst="ellipse">
            <a:avLst/>
          </a:prstGeom>
          <a:solidFill>
            <a:srgbClr val="C0C0C0"/>
          </a:solidFill>
          <a:ln w="9525">
            <a:solidFill>
              <a:schemeClr val="tx1"/>
            </a:solidFill>
            <a:round/>
            <a:headEnd/>
            <a:tailEnd/>
          </a:ln>
        </p:spPr>
        <p:txBody>
          <a:bodyPr wrap="none" anchor="ctr"/>
          <a:lstStyle/>
          <a:p>
            <a:endParaRPr lang="en-GB"/>
          </a:p>
        </p:txBody>
      </p:sp>
      <p:sp>
        <p:nvSpPr>
          <p:cNvPr id="62476" name="Oval 12"/>
          <p:cNvSpPr>
            <a:spLocks noChangeArrowheads="1"/>
          </p:cNvSpPr>
          <p:nvPr/>
        </p:nvSpPr>
        <p:spPr bwMode="auto">
          <a:xfrm>
            <a:off x="3657600" y="4648200"/>
            <a:ext cx="914400" cy="838200"/>
          </a:xfrm>
          <a:prstGeom prst="ellipse">
            <a:avLst/>
          </a:prstGeom>
          <a:solidFill>
            <a:schemeClr val="folHlink"/>
          </a:solidFill>
          <a:ln w="9525">
            <a:solidFill>
              <a:schemeClr val="tx1"/>
            </a:solidFill>
            <a:round/>
            <a:headEnd/>
            <a:tailEnd/>
          </a:ln>
        </p:spPr>
        <p:txBody>
          <a:bodyPr wrap="none" anchor="ctr"/>
          <a:lstStyle/>
          <a:p>
            <a:endParaRPr lang="en-GB"/>
          </a:p>
        </p:txBody>
      </p:sp>
      <p:sp>
        <p:nvSpPr>
          <p:cNvPr id="62477" name="Rectangle 14"/>
          <p:cNvSpPr>
            <a:spLocks noChangeArrowheads="1"/>
          </p:cNvSpPr>
          <p:nvPr/>
        </p:nvSpPr>
        <p:spPr bwMode="auto">
          <a:xfrm>
            <a:off x="3959225" y="3032125"/>
            <a:ext cx="1233488" cy="327025"/>
          </a:xfrm>
          <a:prstGeom prst="rect">
            <a:avLst/>
          </a:prstGeom>
          <a:noFill/>
          <a:ln w="19050">
            <a:solidFill>
              <a:srgbClr val="FF0000"/>
            </a:solidFill>
            <a:miter lim="800000"/>
            <a:headEnd/>
            <a:tailEnd/>
          </a:ln>
        </p:spPr>
        <p:txBody>
          <a:bodyPr wrap="none" anchor="ctr"/>
          <a:lstStyle/>
          <a:p>
            <a:endParaRPr lang="en-GB"/>
          </a:p>
        </p:txBody>
      </p:sp>
      <p:sp>
        <p:nvSpPr>
          <p:cNvPr id="62478" name="Rectangle 17"/>
          <p:cNvSpPr>
            <a:spLocks noChangeArrowheads="1"/>
          </p:cNvSpPr>
          <p:nvPr/>
        </p:nvSpPr>
        <p:spPr bwMode="auto">
          <a:xfrm>
            <a:off x="3660775" y="3121025"/>
            <a:ext cx="982663" cy="1001713"/>
          </a:xfrm>
          <a:prstGeom prst="rect">
            <a:avLst/>
          </a:prstGeom>
          <a:noFill/>
          <a:ln w="31750">
            <a:solidFill>
              <a:srgbClr val="FF9900"/>
            </a:solidFill>
            <a:miter lim="800000"/>
            <a:headEnd/>
            <a:tailEnd/>
          </a:ln>
        </p:spPr>
        <p:txBody>
          <a:bodyPr wrap="none" anchor="ctr"/>
          <a:lstStyle/>
          <a:p>
            <a:endParaRPr lang="en-GB"/>
          </a:p>
        </p:txBody>
      </p:sp>
      <p:sp>
        <p:nvSpPr>
          <p:cNvPr id="62479" name="AutoShape 18"/>
          <p:cNvSpPr>
            <a:spLocks noChangeArrowheads="1"/>
          </p:cNvSpPr>
          <p:nvPr/>
        </p:nvSpPr>
        <p:spPr bwMode="auto">
          <a:xfrm flipH="1" flipV="1">
            <a:off x="3657600" y="3124200"/>
            <a:ext cx="990600" cy="990600"/>
          </a:xfrm>
          <a:prstGeom prst="rtTriangle">
            <a:avLst/>
          </a:prstGeom>
          <a:solidFill>
            <a:srgbClr val="FFFF99">
              <a:alpha val="59999"/>
            </a:srgbClr>
          </a:solidFill>
          <a:ln w="9525">
            <a:solidFill>
              <a:schemeClr val="tx1"/>
            </a:solidFill>
            <a:miter lim="800000"/>
            <a:headEnd/>
            <a:tailEnd/>
          </a:ln>
        </p:spPr>
        <p:txBody>
          <a:bodyPr wrap="none" anchor="ctr"/>
          <a:lstStyle/>
          <a:p>
            <a:endParaRPr lang="en-GB"/>
          </a:p>
        </p:txBody>
      </p:sp>
      <p:sp>
        <p:nvSpPr>
          <p:cNvPr id="62480" name="Text Box 19"/>
          <p:cNvSpPr txBox="1">
            <a:spLocks noChangeArrowheads="1"/>
          </p:cNvSpPr>
          <p:nvPr/>
        </p:nvSpPr>
        <p:spPr bwMode="auto">
          <a:xfrm>
            <a:off x="2971800" y="5867400"/>
            <a:ext cx="2998788" cy="420688"/>
          </a:xfrm>
          <a:prstGeom prst="rect">
            <a:avLst/>
          </a:prstGeom>
          <a:noFill/>
          <a:ln w="9525">
            <a:noFill/>
            <a:miter lim="800000"/>
            <a:headEnd/>
            <a:tailEnd/>
          </a:ln>
        </p:spPr>
        <p:txBody>
          <a:bodyPr wrap="none">
            <a:spAutoFit/>
          </a:bodyPr>
          <a:lstStyle/>
          <a:p>
            <a:r>
              <a:rPr lang="en-US"/>
              <a:t>_ST_Intersects(A,B)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3.5.2 - Using Spatial Indexes</a:t>
            </a:r>
          </a:p>
        </p:txBody>
      </p:sp>
      <p:sp>
        <p:nvSpPr>
          <p:cNvPr id="63491" name="Rectangle 3"/>
          <p:cNvSpPr>
            <a:spLocks noGrp="1" noChangeArrowheads="1"/>
          </p:cNvSpPr>
          <p:nvPr>
            <p:ph idx="1"/>
          </p:nvPr>
        </p:nvSpPr>
        <p:spPr/>
        <p:txBody>
          <a:bodyPr/>
          <a:lstStyle/>
          <a:p>
            <a:r>
              <a:rPr lang="en-US" sz="2800" smtClean="0"/>
              <a:t>Index operations (&amp;&amp;) are built into common functions for automatic use, but you can use them separately if you like.</a:t>
            </a:r>
          </a:p>
          <a:p>
            <a:pPr lvl="1"/>
            <a:r>
              <a:rPr lang="en-US" sz="2400" smtClean="0"/>
              <a:t>ST_Intersects(G1,G2)</a:t>
            </a:r>
          </a:p>
          <a:p>
            <a:pPr lvl="2"/>
            <a:r>
              <a:rPr lang="en-US" sz="2000" b="1" smtClean="0"/>
              <a:t>G1 &amp;&amp; G2 AND _ST_Intersects(G1,G2)</a:t>
            </a:r>
          </a:p>
          <a:p>
            <a:pPr lvl="1"/>
            <a:r>
              <a:rPr lang="en-US" sz="2400" smtClean="0"/>
              <a:t>ST_Contains(G1,G2)</a:t>
            </a:r>
          </a:p>
          <a:p>
            <a:pPr lvl="1"/>
            <a:r>
              <a:rPr lang="en-US" sz="2400" smtClean="0"/>
              <a:t>ST_Within(G1,G2)</a:t>
            </a:r>
          </a:p>
          <a:p>
            <a:pPr lvl="1"/>
            <a:r>
              <a:rPr lang="en-US" sz="2400" smtClean="0"/>
              <a:t>ST_Touches(G1,G2)</a:t>
            </a:r>
          </a:p>
          <a:p>
            <a:pPr lvl="1"/>
            <a:r>
              <a:rPr lang="en-US" sz="2400" smtClean="0"/>
              <a:t>ST_DWithin(G1,G2,D)</a:t>
            </a:r>
          </a:p>
          <a:p>
            <a:pPr lvl="2"/>
            <a:r>
              <a:rPr lang="en-US" sz="2000" b="1" smtClean="0"/>
              <a:t>G1 &amp;&amp; ST_Expand(G2,D) AND </a:t>
            </a:r>
            <a:br>
              <a:rPr lang="en-US" sz="2000" b="1" smtClean="0"/>
            </a:br>
            <a:r>
              <a:rPr lang="en-US" sz="2000" b="1" smtClean="0"/>
              <a:t>ST_Distance(G1,G2) &gt; D</a:t>
            </a:r>
            <a:endParaRPr lang="en-US" sz="20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3.5.3 - Spatial Index Test</a:t>
            </a:r>
          </a:p>
        </p:txBody>
      </p:sp>
      <p:sp>
        <p:nvSpPr>
          <p:cNvPr id="64515" name="Rectangle 3"/>
          <p:cNvSpPr>
            <a:spLocks noGrp="1" noChangeArrowheads="1"/>
          </p:cNvSpPr>
          <p:nvPr>
            <p:ph idx="1"/>
          </p:nvPr>
        </p:nvSpPr>
        <p:spPr/>
        <p:txBody>
          <a:bodyPr/>
          <a:lstStyle/>
          <a:p>
            <a:r>
              <a:rPr lang="en-US" sz="2800" smtClean="0"/>
              <a:t>Run query with un-indexed function</a:t>
            </a:r>
          </a:p>
          <a:p>
            <a:pPr lvl="1"/>
            <a:r>
              <a:rPr lang="en-US" smtClean="0">
                <a:solidFill>
                  <a:srgbClr val="0080FF"/>
                </a:solidFill>
              </a:rPr>
              <a:t>SELECT</a:t>
            </a:r>
            <a:r>
              <a:rPr lang="en-US" smtClean="0"/>
              <a:t> gid, name </a:t>
            </a:r>
            <a:r>
              <a:rPr lang="en-US" smtClean="0">
                <a:solidFill>
                  <a:srgbClr val="0080FF"/>
                </a:solidFill>
              </a:rPr>
              <a:t>FROM</a:t>
            </a:r>
            <a:r>
              <a:rPr lang="en-US" smtClean="0"/>
              <a:t> bc_roads</a:t>
            </a:r>
            <a:br>
              <a:rPr lang="en-US" smtClean="0"/>
            </a:br>
            <a:r>
              <a:rPr lang="en-US" smtClean="0">
                <a:solidFill>
                  <a:srgbClr val="0080FF"/>
                </a:solidFill>
              </a:rPr>
              <a:t>WHERE</a:t>
            </a:r>
            <a:r>
              <a:rPr lang="en-US" smtClean="0"/>
              <a:t> </a:t>
            </a:r>
            <a:r>
              <a:rPr lang="en-US" smtClean="0">
                <a:solidFill>
                  <a:srgbClr val="006007"/>
                </a:solidFill>
              </a:rPr>
              <a:t>_ST_Crosses(</a:t>
            </a:r>
            <a:r>
              <a:rPr lang="en-US" smtClean="0">
                <a:solidFill>
                  <a:srgbClr val="0080FF"/>
                </a:solidFill>
              </a:rPr>
              <a:t> </a:t>
            </a:r>
            <a:r>
              <a:rPr lang="en-US" smtClean="0"/>
              <a:t>the_geom, </a:t>
            </a:r>
            <a:br>
              <a:rPr lang="en-US" smtClean="0"/>
            </a:br>
            <a:r>
              <a:rPr lang="en-US" smtClean="0"/>
              <a:t>  ST_GeomFromText(‘..’, 3005) </a:t>
            </a:r>
            <a:r>
              <a:rPr lang="en-US" smtClean="0">
                <a:solidFill>
                  <a:srgbClr val="006007"/>
                </a:solidFill>
              </a:rPr>
              <a:t>)</a:t>
            </a:r>
            <a:r>
              <a:rPr lang="en-US" smtClean="0"/>
              <a:t>;</a:t>
            </a:r>
            <a:endParaRPr lang="en-US" sz="2400" smtClean="0"/>
          </a:p>
          <a:p>
            <a:r>
              <a:rPr lang="en-US" sz="2800" smtClean="0"/>
              <a:t>Run query with indexed function </a:t>
            </a:r>
          </a:p>
          <a:p>
            <a:pPr lvl="1"/>
            <a:r>
              <a:rPr lang="en-US" smtClean="0">
                <a:solidFill>
                  <a:srgbClr val="0080FF"/>
                </a:solidFill>
              </a:rPr>
              <a:t>SELECT</a:t>
            </a:r>
            <a:r>
              <a:rPr lang="en-US" smtClean="0"/>
              <a:t> gid, name </a:t>
            </a:r>
            <a:r>
              <a:rPr lang="en-US" smtClean="0">
                <a:solidFill>
                  <a:srgbClr val="0080FF"/>
                </a:solidFill>
              </a:rPr>
              <a:t>FROM</a:t>
            </a:r>
            <a:r>
              <a:rPr lang="en-US" smtClean="0"/>
              <a:t> bc_roads</a:t>
            </a:r>
            <a:br>
              <a:rPr lang="en-US" smtClean="0"/>
            </a:br>
            <a:r>
              <a:rPr lang="en-US" smtClean="0">
                <a:solidFill>
                  <a:srgbClr val="0080FF"/>
                </a:solidFill>
              </a:rPr>
              <a:t>WHERE</a:t>
            </a:r>
            <a:r>
              <a:rPr lang="en-US" smtClean="0"/>
              <a:t> </a:t>
            </a:r>
            <a:r>
              <a:rPr lang="en-US" smtClean="0">
                <a:solidFill>
                  <a:srgbClr val="006007"/>
                </a:solidFill>
              </a:rPr>
              <a:t>ST_Crosses(</a:t>
            </a:r>
            <a:r>
              <a:rPr lang="en-US" smtClean="0">
                <a:solidFill>
                  <a:srgbClr val="0080FF"/>
                </a:solidFill>
              </a:rPr>
              <a:t> </a:t>
            </a:r>
            <a:r>
              <a:rPr lang="en-US" smtClean="0"/>
              <a:t>the_geom, </a:t>
            </a:r>
            <a:br>
              <a:rPr lang="en-US" smtClean="0"/>
            </a:br>
            <a:r>
              <a:rPr lang="en-US" smtClean="0"/>
              <a:t>    ST_GeomFromText(‘..’, 3005)</a:t>
            </a:r>
            <a:r>
              <a:rPr lang="en-US" smtClean="0">
                <a:solidFill>
                  <a:srgbClr val="006007"/>
                </a:solidFill>
              </a:rPr>
              <a:t> )</a:t>
            </a:r>
            <a:r>
              <a:rPr lang="en-US" smtClean="0"/>
              <a:t>;</a:t>
            </a:r>
          </a:p>
          <a:p>
            <a:r>
              <a:rPr lang="en-US" smtClean="0"/>
              <a:t>Note speed difference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3.5.4 - Indexes and Query Plans</a:t>
            </a:r>
          </a:p>
        </p:txBody>
      </p:sp>
      <p:sp>
        <p:nvSpPr>
          <p:cNvPr id="8196" name="Rectangle 5"/>
          <p:cNvSpPr>
            <a:spLocks noGrp="1" noChangeArrowheads="1"/>
          </p:cNvSpPr>
          <p:nvPr>
            <p:ph idx="1"/>
          </p:nvPr>
        </p:nvSpPr>
        <p:spPr/>
        <p:txBody>
          <a:bodyPr/>
          <a:lstStyle/>
          <a:p>
            <a:r>
              <a:rPr lang="en-US" sz="2800" smtClean="0"/>
              <a:t>Run queries using the “Explain” </a:t>
            </a:r>
            <a:br>
              <a:rPr lang="en-US" sz="2800" smtClean="0"/>
            </a:br>
            <a:r>
              <a:rPr lang="en-US" sz="2800" smtClean="0"/>
              <a:t>button instead of the “Run” </a:t>
            </a:r>
            <a:br>
              <a:rPr lang="en-US" sz="2800" smtClean="0"/>
            </a:br>
            <a:r>
              <a:rPr lang="en-US" sz="2800" smtClean="0"/>
              <a:t>button</a:t>
            </a:r>
          </a:p>
          <a:p>
            <a:r>
              <a:rPr lang="en-US" sz="2800" smtClean="0"/>
              <a:t>Note the graphical display of how the database is using indexes</a:t>
            </a:r>
          </a:p>
          <a:p>
            <a:r>
              <a:rPr lang="en-US" sz="2800" smtClean="0"/>
              <a:t>Click on the icons to get more information about each step of the query</a:t>
            </a:r>
          </a:p>
          <a:p>
            <a:r>
              <a:rPr lang="en-US" sz="2800" smtClean="0"/>
              <a:t>Remember to try this later when we start performing more complicated queries</a:t>
            </a:r>
          </a:p>
        </p:txBody>
      </p:sp>
      <p:graphicFrame>
        <p:nvGraphicFramePr>
          <p:cNvPr id="8194" name="Object 4"/>
          <p:cNvGraphicFramePr>
            <a:graphicFrameLocks noChangeAspect="1"/>
          </p:cNvGraphicFramePr>
          <p:nvPr/>
        </p:nvGraphicFramePr>
        <p:xfrm>
          <a:off x="7696200" y="1676400"/>
          <a:ext cx="1143000" cy="1143000"/>
        </p:xfrm>
        <a:graphic>
          <a:graphicData uri="http://schemas.openxmlformats.org/presentationml/2006/ole">
            <p:oleObj spid="_x0000_s8194" name="Document" r:id="rId3" imgW="190527" imgH="190527" progId="Word.Document.8">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3.5.4 - Indexes and Query Plans</a:t>
            </a:r>
          </a:p>
        </p:txBody>
      </p:sp>
      <p:pic>
        <p:nvPicPr>
          <p:cNvPr id="65539" name="Picture 6"/>
          <p:cNvPicPr>
            <a:picLocks noChangeAspect="1" noChangeArrowheads="1"/>
          </p:cNvPicPr>
          <p:nvPr/>
        </p:nvPicPr>
        <p:blipFill>
          <a:blip r:embed="rId2" cstate="print"/>
          <a:srcRect/>
          <a:stretch>
            <a:fillRect/>
          </a:stretch>
        </p:blipFill>
        <p:spPr bwMode="auto">
          <a:xfrm>
            <a:off x="109538" y="2168525"/>
            <a:ext cx="8915400" cy="39274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3.5.4 - Indexes and Query Plans</a:t>
            </a:r>
          </a:p>
        </p:txBody>
      </p:sp>
      <p:pic>
        <p:nvPicPr>
          <p:cNvPr id="66563" name="Picture 4"/>
          <p:cNvPicPr>
            <a:picLocks noChangeAspect="1" noChangeArrowheads="1"/>
          </p:cNvPicPr>
          <p:nvPr/>
        </p:nvPicPr>
        <p:blipFill>
          <a:blip r:embed="rId2" cstate="print"/>
          <a:srcRect/>
          <a:stretch>
            <a:fillRect/>
          </a:stretch>
        </p:blipFill>
        <p:spPr bwMode="auto">
          <a:xfrm>
            <a:off x="142875" y="2133600"/>
            <a:ext cx="8915400" cy="39258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Who is using PostGIS?</a:t>
            </a:r>
          </a:p>
        </p:txBody>
      </p:sp>
      <p:sp>
        <p:nvSpPr>
          <p:cNvPr id="17411" name="Rectangle 3"/>
          <p:cNvSpPr>
            <a:spLocks noGrp="1" noChangeArrowheads="1"/>
          </p:cNvSpPr>
          <p:nvPr>
            <p:ph idx="1"/>
          </p:nvPr>
        </p:nvSpPr>
        <p:spPr/>
        <p:txBody>
          <a:bodyPr/>
          <a:lstStyle/>
          <a:p>
            <a:pPr>
              <a:lnSpc>
                <a:spcPct val="90000"/>
              </a:lnSpc>
              <a:buFontTx/>
              <a:buChar char="-"/>
            </a:pPr>
            <a:r>
              <a:rPr lang="en-US" smtClean="0"/>
              <a:t>Lots of people …</a:t>
            </a:r>
          </a:p>
          <a:p>
            <a:pPr>
              <a:lnSpc>
                <a:spcPct val="90000"/>
              </a:lnSpc>
              <a:buFontTx/>
              <a:buChar char="-"/>
            </a:pPr>
            <a:endParaRPr lang="en-US" smtClean="0"/>
          </a:p>
          <a:p>
            <a:pPr>
              <a:lnSpc>
                <a:spcPct val="90000"/>
              </a:lnSpc>
            </a:pPr>
            <a:r>
              <a:rPr lang="en-US" smtClean="0"/>
              <a:t>1400 mailing list members </a:t>
            </a:r>
          </a:p>
          <a:p>
            <a:pPr>
              <a:lnSpc>
                <a:spcPct val="90000"/>
              </a:lnSpc>
            </a:pPr>
            <a:r>
              <a:rPr lang="en-US" smtClean="0"/>
              <a:t>14K visits/month</a:t>
            </a:r>
            <a:br>
              <a:rPr lang="en-US" smtClean="0"/>
            </a:br>
            <a:r>
              <a:rPr lang="en-US" smtClean="0"/>
              <a:t>10K visitors/month</a:t>
            </a:r>
          </a:p>
          <a:p>
            <a:pPr>
              <a:lnSpc>
                <a:spcPct val="90000"/>
              </a:lnSpc>
            </a:pPr>
            <a:r>
              <a:rPr lang="en-US" smtClean="0"/>
              <a:t>100 source code downloads per day</a:t>
            </a:r>
            <a:br>
              <a:rPr lang="en-US" smtClean="0"/>
            </a:br>
            <a:r>
              <a:rPr lang="en-US" smtClean="0"/>
              <a:t>100 windows binary downloads per day</a:t>
            </a:r>
          </a:p>
          <a:p>
            <a:pPr>
              <a:lnSpc>
                <a:spcPct val="90000"/>
              </a:lnSpc>
            </a:pPr>
            <a:r>
              <a:rPr lang="en-US" smtClean="0"/>
              <a:t>970K Google search results </a:t>
            </a:r>
          </a:p>
          <a:p>
            <a:pPr>
              <a:lnSpc>
                <a:spcPct val="90000"/>
              </a:lnSpc>
            </a:pPr>
            <a:r>
              <a:rPr lang="en-US" smtClean="0"/>
              <a:t>Great Google trends …</a:t>
            </a:r>
          </a:p>
        </p:txBody>
      </p:sp>
      <p:pic>
        <p:nvPicPr>
          <p:cNvPr id="430084" name="Picture 4" descr="s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30085" name="Picture 5" descr="ss"/>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084"/>
                                        </p:tgtEl>
                                        <p:attrNameLst>
                                          <p:attrName>style.visibility</p:attrName>
                                        </p:attrNameLst>
                                      </p:cBhvr>
                                      <p:to>
                                        <p:strVal val="visible"/>
                                      </p:to>
                                    </p:set>
                                    <p:anim calcmode="lin" valueType="num">
                                      <p:cBhvr additive="base">
                                        <p:cTn id="7" dur="500" fill="hold"/>
                                        <p:tgtEl>
                                          <p:spTgt spid="430084"/>
                                        </p:tgtEl>
                                        <p:attrNameLst>
                                          <p:attrName>ppt_x</p:attrName>
                                        </p:attrNameLst>
                                      </p:cBhvr>
                                      <p:tavLst>
                                        <p:tav tm="0">
                                          <p:val>
                                            <p:strVal val="#ppt_x"/>
                                          </p:val>
                                        </p:tav>
                                        <p:tav tm="100000">
                                          <p:val>
                                            <p:strVal val="#ppt_x"/>
                                          </p:val>
                                        </p:tav>
                                      </p:tavLst>
                                    </p:anim>
                                    <p:anim calcmode="lin" valueType="num">
                                      <p:cBhvr additive="base">
                                        <p:cTn id="8" dur="500" fill="hold"/>
                                        <p:tgtEl>
                                          <p:spTgt spid="4300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85"/>
                                        </p:tgtEl>
                                        <p:attrNameLst>
                                          <p:attrName>style.visibility</p:attrName>
                                        </p:attrNameLst>
                                      </p:cBhvr>
                                      <p:to>
                                        <p:strVal val="visible"/>
                                      </p:to>
                                    </p:set>
                                    <p:anim calcmode="lin" valueType="num">
                                      <p:cBhvr additive="base">
                                        <p:cTn id="13" dur="500" fill="hold"/>
                                        <p:tgtEl>
                                          <p:spTgt spid="430085"/>
                                        </p:tgtEl>
                                        <p:attrNameLst>
                                          <p:attrName>ppt_x</p:attrName>
                                        </p:attrNameLst>
                                      </p:cBhvr>
                                      <p:tavLst>
                                        <p:tav tm="0">
                                          <p:val>
                                            <p:strVal val="#ppt_x"/>
                                          </p:val>
                                        </p:tav>
                                        <p:tav tm="100000">
                                          <p:val>
                                            <p:strVal val="#ppt_x"/>
                                          </p:val>
                                        </p:tav>
                                      </p:tavLst>
                                    </p:anim>
                                    <p:anim calcmode="lin" valueType="num">
                                      <p:cBhvr additive="base">
                                        <p:cTn id="14" dur="500" fill="hold"/>
                                        <p:tgtEl>
                                          <p:spTgt spid="430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3.5.5 - When Query Plans go Bad</a:t>
            </a:r>
          </a:p>
        </p:txBody>
      </p:sp>
      <p:sp>
        <p:nvSpPr>
          <p:cNvPr id="67587" name="Rectangle 4"/>
          <p:cNvSpPr>
            <a:spLocks noGrp="1" noChangeArrowheads="1"/>
          </p:cNvSpPr>
          <p:nvPr>
            <p:ph idx="1"/>
          </p:nvPr>
        </p:nvSpPr>
        <p:spPr/>
        <p:txBody>
          <a:bodyPr/>
          <a:lstStyle/>
          <a:p>
            <a:r>
              <a:rPr lang="en-US" sz="2800" smtClean="0"/>
              <a:t>The database builds “plans” based on statistics about data distribution sampled from the tables</a:t>
            </a:r>
          </a:p>
          <a:p>
            <a:pPr lvl="1"/>
            <a:r>
              <a:rPr lang="en-US" sz="2400" smtClean="0"/>
              <a:t>Always tries to be “selective”, to pull the fewest number of records necessary to move on to the next step</a:t>
            </a:r>
          </a:p>
          <a:p>
            <a:r>
              <a:rPr lang="en-US" sz="2800" smtClean="0"/>
              <a:t>The database builds bad plans when it has bad statistics</a:t>
            </a:r>
          </a:p>
          <a:p>
            <a:r>
              <a:rPr lang="en-US" sz="2800" smtClean="0"/>
              <a:t>Make sure your database has up-to-date statistics by running </a:t>
            </a:r>
            <a:r>
              <a:rPr lang="en-US" sz="2800" b="1" smtClean="0"/>
              <a:t>ANALYZE</a:t>
            </a:r>
            <a:endParaRPr lang="en-US" sz="28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3.6 - PostgreSQL Optimization</a:t>
            </a:r>
          </a:p>
        </p:txBody>
      </p:sp>
      <p:sp>
        <p:nvSpPr>
          <p:cNvPr id="69635" name="Rectangle 3"/>
          <p:cNvSpPr>
            <a:spLocks noGrp="1" noChangeArrowheads="1"/>
          </p:cNvSpPr>
          <p:nvPr>
            <p:ph idx="1"/>
          </p:nvPr>
        </p:nvSpPr>
        <p:spPr/>
        <p:txBody>
          <a:bodyPr/>
          <a:lstStyle/>
          <a:p>
            <a:pPr>
              <a:lnSpc>
                <a:spcPct val="90000"/>
              </a:lnSpc>
              <a:spcAft>
                <a:spcPts val="600"/>
              </a:spcAft>
            </a:pPr>
            <a:r>
              <a:rPr lang="en-US" smtClean="0"/>
              <a:t>PostgreSQL settings are controlled by the postgresql.conf file</a:t>
            </a:r>
          </a:p>
          <a:p>
            <a:pPr>
              <a:lnSpc>
                <a:spcPct val="90000"/>
              </a:lnSpc>
              <a:spcAft>
                <a:spcPts val="600"/>
              </a:spcAft>
            </a:pPr>
            <a:r>
              <a:rPr lang="en-US" smtClean="0"/>
              <a:t>Programs =&gt; </a:t>
            </a:r>
            <a:br>
              <a:rPr lang="en-US" smtClean="0"/>
            </a:br>
            <a:r>
              <a:rPr lang="en-US" smtClean="0"/>
              <a:t>PostgreSQL 8.2 =&gt; </a:t>
            </a:r>
            <a:br>
              <a:rPr lang="en-US" smtClean="0"/>
            </a:br>
            <a:r>
              <a:rPr lang="en-US" smtClean="0"/>
              <a:t>Configuration Files =&gt; </a:t>
            </a:r>
            <a:br>
              <a:rPr lang="en-US" smtClean="0"/>
            </a:br>
            <a:r>
              <a:rPr lang="en-US" smtClean="0"/>
              <a:t>Edit postgresql.conf</a:t>
            </a:r>
          </a:p>
          <a:p>
            <a:pPr>
              <a:lnSpc>
                <a:spcPct val="90000"/>
              </a:lnSpc>
              <a:spcAft>
                <a:spcPts val="600"/>
              </a:spcAft>
            </a:pPr>
            <a:r>
              <a:rPr lang="en-US" smtClean="0"/>
              <a:t>Some settings require a restart</a:t>
            </a:r>
          </a:p>
          <a:p>
            <a:pPr>
              <a:lnSpc>
                <a:spcPct val="90000"/>
              </a:lnSpc>
              <a:spcAft>
                <a:spcPts val="600"/>
              </a:spcAft>
            </a:pPr>
            <a:r>
              <a:rPr lang="en-US" smtClean="0"/>
              <a:t>Some can be changed at run-time using the SET command!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3.6 - PostgreSQL Optimization</a:t>
            </a:r>
          </a:p>
        </p:txBody>
      </p:sp>
      <p:sp>
        <p:nvSpPr>
          <p:cNvPr id="70659" name="Rectangle 3"/>
          <p:cNvSpPr>
            <a:spLocks noGrp="1" noChangeArrowheads="1"/>
          </p:cNvSpPr>
          <p:nvPr>
            <p:ph idx="1"/>
          </p:nvPr>
        </p:nvSpPr>
        <p:spPr/>
        <p:txBody>
          <a:bodyPr/>
          <a:lstStyle/>
          <a:p>
            <a:pPr>
              <a:lnSpc>
                <a:spcPct val="90000"/>
              </a:lnSpc>
              <a:spcAft>
                <a:spcPts val="600"/>
              </a:spcAft>
            </a:pPr>
            <a:r>
              <a:rPr lang="en-US" smtClean="0"/>
              <a:t>PostgreSQL ships with conservative settings</a:t>
            </a:r>
          </a:p>
          <a:p>
            <a:pPr lvl="1">
              <a:lnSpc>
                <a:spcPct val="90000"/>
              </a:lnSpc>
              <a:spcAft>
                <a:spcPts val="600"/>
              </a:spcAft>
            </a:pPr>
            <a:r>
              <a:rPr lang="en-US" smtClean="0"/>
              <a:t>Uses very little memory</a:t>
            </a:r>
          </a:p>
          <a:p>
            <a:pPr lvl="1">
              <a:lnSpc>
                <a:spcPct val="90000"/>
              </a:lnSpc>
              <a:spcAft>
                <a:spcPts val="600"/>
              </a:spcAft>
            </a:pPr>
            <a:r>
              <a:rPr lang="en-US" smtClean="0"/>
              <a:t>Runs on very limited hardware</a:t>
            </a:r>
          </a:p>
          <a:p>
            <a:pPr>
              <a:lnSpc>
                <a:spcPct val="90000"/>
              </a:lnSpc>
              <a:spcAft>
                <a:spcPts val="600"/>
              </a:spcAft>
            </a:pPr>
            <a:r>
              <a:rPr lang="en-US" smtClean="0"/>
              <a:t>Disk access is slow, so higher performance can be gained by using more memory to cache data!</a:t>
            </a:r>
          </a:p>
          <a:p>
            <a:pPr lvl="1">
              <a:lnSpc>
                <a:spcPct val="90000"/>
              </a:lnSpc>
              <a:spcAft>
                <a:spcPts val="600"/>
              </a:spcAft>
            </a:pPr>
            <a:r>
              <a:rPr lang="en-US" smtClean="0"/>
              <a:t>Increase </a:t>
            </a:r>
            <a:r>
              <a:rPr lang="en-US" b="1" smtClean="0">
                <a:solidFill>
                  <a:srgbClr val="0080FF"/>
                </a:solidFill>
                <a:latin typeface="Courier New" pitchFamily="49" charset="0"/>
              </a:rPr>
              <a:t>shared_buffers</a:t>
            </a:r>
          </a:p>
          <a:p>
            <a:pPr lvl="1">
              <a:lnSpc>
                <a:spcPct val="90000"/>
              </a:lnSpc>
              <a:spcAft>
                <a:spcPts val="600"/>
              </a:spcAft>
            </a:pPr>
            <a:r>
              <a:rPr lang="en-US" smtClean="0"/>
              <a:t>Physical RAM - OS needs * 75%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3.6 - PostgreSQL Optimization</a:t>
            </a:r>
          </a:p>
        </p:txBody>
      </p:sp>
      <p:sp>
        <p:nvSpPr>
          <p:cNvPr id="71683" name="Rectangle 3"/>
          <p:cNvSpPr>
            <a:spLocks noGrp="1" noChangeArrowheads="1"/>
          </p:cNvSpPr>
          <p:nvPr>
            <p:ph idx="1"/>
          </p:nvPr>
        </p:nvSpPr>
        <p:spPr/>
        <p:txBody>
          <a:bodyPr/>
          <a:lstStyle/>
          <a:p>
            <a:pPr>
              <a:lnSpc>
                <a:spcPct val="90000"/>
              </a:lnSpc>
              <a:spcAft>
                <a:spcPts val="600"/>
              </a:spcAft>
            </a:pPr>
            <a:r>
              <a:rPr lang="en-US" sz="2800" smtClean="0"/>
              <a:t>Sorting is faster in memory</a:t>
            </a:r>
          </a:p>
          <a:p>
            <a:pPr lvl="1">
              <a:lnSpc>
                <a:spcPct val="90000"/>
              </a:lnSpc>
              <a:spcAft>
                <a:spcPts val="600"/>
              </a:spcAft>
            </a:pPr>
            <a:r>
              <a:rPr lang="en-US" sz="2400" smtClean="0"/>
              <a:t>Increase </a:t>
            </a:r>
            <a:r>
              <a:rPr lang="en-US" sz="2400" b="1" smtClean="0">
                <a:solidFill>
                  <a:srgbClr val="0080FF"/>
                </a:solidFill>
                <a:latin typeface="Courier New" pitchFamily="49" charset="0"/>
              </a:rPr>
              <a:t>work_mem</a:t>
            </a:r>
            <a:r>
              <a:rPr lang="en-US" sz="2400" smtClean="0"/>
              <a:t> </a:t>
            </a:r>
          </a:p>
          <a:p>
            <a:pPr>
              <a:lnSpc>
                <a:spcPct val="90000"/>
              </a:lnSpc>
              <a:spcAft>
                <a:spcPts val="600"/>
              </a:spcAft>
            </a:pPr>
            <a:r>
              <a:rPr lang="en-US" sz="2800" smtClean="0"/>
              <a:t>Disk clean-up is faster with more memory</a:t>
            </a:r>
          </a:p>
          <a:p>
            <a:pPr lvl="1">
              <a:lnSpc>
                <a:spcPct val="90000"/>
              </a:lnSpc>
              <a:spcAft>
                <a:spcPts val="600"/>
              </a:spcAft>
            </a:pPr>
            <a:r>
              <a:rPr lang="en-US" sz="2400" smtClean="0"/>
              <a:t>Increase </a:t>
            </a:r>
            <a:r>
              <a:rPr lang="en-US" sz="2400" b="1" smtClean="0">
                <a:solidFill>
                  <a:srgbClr val="0080FF"/>
                </a:solidFill>
                <a:latin typeface="Courier New" pitchFamily="49" charset="0"/>
              </a:rPr>
              <a:t>maintenance_work_mem</a:t>
            </a:r>
            <a:r>
              <a:rPr lang="en-US" sz="2400" smtClean="0"/>
              <a:t> </a:t>
            </a:r>
          </a:p>
          <a:p>
            <a:pPr>
              <a:lnSpc>
                <a:spcPct val="90000"/>
              </a:lnSpc>
              <a:spcAft>
                <a:spcPts val="600"/>
              </a:spcAft>
            </a:pPr>
            <a:r>
              <a:rPr lang="en-US" sz="2800" smtClean="0"/>
              <a:t>Allocated per connection</a:t>
            </a:r>
          </a:p>
          <a:p>
            <a:pPr>
              <a:lnSpc>
                <a:spcPct val="90000"/>
              </a:lnSpc>
              <a:spcAft>
                <a:spcPts val="600"/>
              </a:spcAft>
            </a:pPr>
            <a:r>
              <a:rPr lang="en-US" sz="2800" smtClean="0"/>
              <a:t>Also</a:t>
            </a:r>
          </a:p>
          <a:p>
            <a:pPr lvl="1">
              <a:lnSpc>
                <a:spcPct val="90000"/>
              </a:lnSpc>
              <a:spcAft>
                <a:spcPts val="600"/>
              </a:spcAft>
            </a:pPr>
            <a:r>
              <a:rPr lang="en-US" sz="2400" smtClean="0"/>
              <a:t>Increase </a:t>
            </a:r>
            <a:r>
              <a:rPr lang="en-US" sz="2400" b="1" smtClean="0">
                <a:solidFill>
                  <a:srgbClr val="0080FF"/>
                </a:solidFill>
                <a:latin typeface="Courier New" pitchFamily="49" charset="0"/>
              </a:rPr>
              <a:t>wal_buffers</a:t>
            </a:r>
            <a:r>
              <a:rPr lang="en-US" sz="2400" smtClean="0"/>
              <a:t> </a:t>
            </a:r>
          </a:p>
          <a:p>
            <a:pPr lvl="1">
              <a:lnSpc>
                <a:spcPct val="90000"/>
              </a:lnSpc>
              <a:spcAft>
                <a:spcPts val="600"/>
              </a:spcAft>
            </a:pPr>
            <a:r>
              <a:rPr lang="en-US" sz="2400" smtClean="0"/>
              <a:t>Increase </a:t>
            </a:r>
            <a:r>
              <a:rPr lang="en-US" sz="2400" b="1" smtClean="0">
                <a:solidFill>
                  <a:srgbClr val="0080FF"/>
                </a:solidFill>
                <a:latin typeface="Courier New" pitchFamily="49" charset="0"/>
              </a:rPr>
              <a:t>checkpoint_segments</a:t>
            </a:r>
            <a:r>
              <a:rPr lang="en-US" sz="2400" smtClean="0"/>
              <a:t> </a:t>
            </a:r>
          </a:p>
          <a:p>
            <a:pPr lvl="1">
              <a:lnSpc>
                <a:spcPct val="90000"/>
              </a:lnSpc>
              <a:spcAft>
                <a:spcPts val="600"/>
              </a:spcAft>
            </a:pPr>
            <a:r>
              <a:rPr lang="en-US" sz="2400" smtClean="0"/>
              <a:t>Decrease </a:t>
            </a:r>
            <a:r>
              <a:rPr lang="en-US" sz="2400" b="1" smtClean="0">
                <a:solidFill>
                  <a:srgbClr val="0080FF"/>
                </a:solidFill>
                <a:latin typeface="Courier New" pitchFamily="49" charset="0"/>
              </a:rPr>
              <a:t>random_page_cost</a:t>
            </a:r>
            <a:r>
              <a:rPr lang="en-US" sz="240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2707" name="Rectangle 3"/>
          <p:cNvSpPr>
            <a:spLocks noGrp="1" noChangeArrowheads="1"/>
          </p:cNvSpPr>
          <p:nvPr>
            <p:ph idx="1"/>
          </p:nvPr>
        </p:nvSpPr>
        <p:spPr/>
        <p:txBody>
          <a:bodyPr/>
          <a:lstStyle/>
          <a:p>
            <a:pPr>
              <a:spcAft>
                <a:spcPts val="600"/>
              </a:spcAft>
            </a:pPr>
            <a:r>
              <a:rPr lang="en-US" smtClean="0"/>
              <a:t>Get out the data dictionary, flip to the back:</a:t>
            </a:r>
          </a:p>
          <a:p>
            <a:pPr>
              <a:spcAft>
                <a:spcPts val="600"/>
              </a:spcAft>
            </a:pPr>
            <a:r>
              <a:rPr lang="en-US" smtClean="0"/>
              <a:t>ST_Length(geometry) returns Float</a:t>
            </a:r>
          </a:p>
          <a:p>
            <a:pPr>
              <a:spcAft>
                <a:spcPts val="600"/>
              </a:spcAft>
            </a:pPr>
            <a:r>
              <a:rPr lang="en-US" smtClean="0"/>
              <a:t>ST_Area(geometry) returns Float</a:t>
            </a:r>
          </a:p>
          <a:p>
            <a:pPr>
              <a:spcAft>
                <a:spcPts val="600"/>
              </a:spcAft>
            </a:pPr>
            <a:r>
              <a:rPr lang="en-US" smtClean="0"/>
              <a:t>ST_AsText(geometry) returns Text</a:t>
            </a:r>
          </a:p>
          <a:p>
            <a:pPr>
              <a:spcAft>
                <a:spcPts val="600"/>
              </a:spcAft>
            </a:pPr>
            <a:r>
              <a:rPr lang="en-US" smtClean="0"/>
              <a:t>ST_GeomFromText(text) returns Geometry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3731" name="Rectangle 3"/>
          <p:cNvSpPr>
            <a:spLocks noGrp="1" noChangeArrowheads="1"/>
          </p:cNvSpPr>
          <p:nvPr>
            <p:ph idx="1"/>
          </p:nvPr>
        </p:nvSpPr>
        <p:spPr>
          <a:xfrm>
            <a:off x="1143000" y="1676400"/>
            <a:ext cx="7315200" cy="1371600"/>
          </a:xfrm>
        </p:spPr>
        <p:txBody>
          <a:bodyPr/>
          <a:lstStyle/>
          <a:p>
            <a:pPr>
              <a:spcAft>
                <a:spcPts val="600"/>
              </a:spcAft>
            </a:pPr>
            <a:r>
              <a:rPr lang="en-US" sz="4000" dirty="0" err="1" smtClean="0"/>
              <a:t>ST_Intersects</a:t>
            </a:r>
            <a:r>
              <a:rPr lang="en-US" sz="4000" dirty="0" smtClean="0"/>
              <a:t>(</a:t>
            </a:r>
            <a:r>
              <a:rPr lang="en-US" sz="4000" b="1" dirty="0" smtClean="0">
                <a:solidFill>
                  <a:srgbClr val="0080FF"/>
                </a:solidFill>
              </a:rPr>
              <a:t>A</a:t>
            </a:r>
            <a:r>
              <a:rPr lang="en-US" sz="4000" dirty="0" smtClean="0"/>
              <a:t>,</a:t>
            </a:r>
            <a:r>
              <a:rPr lang="en-US" sz="4000" dirty="0" smtClean="0">
                <a:solidFill>
                  <a:srgbClr val="FF0000"/>
                </a:solidFill>
              </a:rPr>
              <a:t> </a:t>
            </a:r>
            <a:r>
              <a:rPr lang="en-US" sz="4000" b="1" dirty="0" smtClean="0">
                <a:solidFill>
                  <a:srgbClr val="FF0000"/>
                </a:solidFill>
              </a:rPr>
              <a:t>B</a:t>
            </a:r>
            <a:r>
              <a:rPr lang="en-US" sz="4000" dirty="0" smtClean="0"/>
              <a:t>)</a:t>
            </a:r>
          </a:p>
        </p:txBody>
      </p:sp>
      <p:sp>
        <p:nvSpPr>
          <p:cNvPr id="73732" name="Freeform 4"/>
          <p:cNvSpPr>
            <a:spLocks/>
          </p:cNvSpPr>
          <p:nvPr/>
        </p:nvSpPr>
        <p:spPr bwMode="auto">
          <a:xfrm>
            <a:off x="2133600" y="2971800"/>
            <a:ext cx="2209800" cy="2209800"/>
          </a:xfrm>
          <a:custGeom>
            <a:avLst/>
            <a:gdLst>
              <a:gd name="T0" fmla="*/ 0 w 1392"/>
              <a:gd name="T1" fmla="*/ 768 h 1392"/>
              <a:gd name="T2" fmla="*/ 0 w 1392"/>
              <a:gd name="T3" fmla="*/ 336 h 1392"/>
              <a:gd name="T4" fmla="*/ 288 w 1392"/>
              <a:gd name="T5" fmla="*/ 240 h 1392"/>
              <a:gd name="T6" fmla="*/ 384 w 1392"/>
              <a:gd name="T7" fmla="*/ 0 h 1392"/>
              <a:gd name="T8" fmla="*/ 672 w 1392"/>
              <a:gd name="T9" fmla="*/ 0 h 1392"/>
              <a:gd name="T10" fmla="*/ 1056 w 1392"/>
              <a:gd name="T11" fmla="*/ 288 h 1392"/>
              <a:gd name="T12" fmla="*/ 1392 w 1392"/>
              <a:gd name="T13" fmla="*/ 720 h 1392"/>
              <a:gd name="T14" fmla="*/ 1200 w 1392"/>
              <a:gd name="T15" fmla="*/ 1056 h 1392"/>
              <a:gd name="T16" fmla="*/ 768 w 1392"/>
              <a:gd name="T17" fmla="*/ 1392 h 1392"/>
              <a:gd name="T18" fmla="*/ 432 w 1392"/>
              <a:gd name="T19" fmla="*/ 1248 h 1392"/>
              <a:gd name="T20" fmla="*/ 192 w 1392"/>
              <a:gd name="T21" fmla="*/ 1008 h 1392"/>
              <a:gd name="T22" fmla="*/ 0 w 1392"/>
              <a:gd name="T23" fmla="*/ 768 h 1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2"/>
              <a:gd name="T37" fmla="*/ 0 h 1392"/>
              <a:gd name="T38" fmla="*/ 1392 w 1392"/>
              <a:gd name="T39" fmla="*/ 1392 h 13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2" h="1392">
                <a:moveTo>
                  <a:pt x="0" y="768"/>
                </a:moveTo>
                <a:lnTo>
                  <a:pt x="0" y="336"/>
                </a:lnTo>
                <a:lnTo>
                  <a:pt x="288" y="240"/>
                </a:lnTo>
                <a:lnTo>
                  <a:pt x="384" y="0"/>
                </a:lnTo>
                <a:lnTo>
                  <a:pt x="672" y="0"/>
                </a:lnTo>
                <a:lnTo>
                  <a:pt x="1056" y="288"/>
                </a:lnTo>
                <a:lnTo>
                  <a:pt x="1392" y="720"/>
                </a:lnTo>
                <a:lnTo>
                  <a:pt x="1200" y="1056"/>
                </a:lnTo>
                <a:lnTo>
                  <a:pt x="768" y="1392"/>
                </a:lnTo>
                <a:lnTo>
                  <a:pt x="432" y="1248"/>
                </a:lnTo>
                <a:lnTo>
                  <a:pt x="192" y="1008"/>
                </a:lnTo>
                <a:lnTo>
                  <a:pt x="0" y="768"/>
                </a:lnTo>
                <a:close/>
              </a:path>
            </a:pathLst>
          </a:custGeom>
          <a:noFill/>
          <a:ln w="25400" cap="flat" cmpd="sng">
            <a:solidFill>
              <a:srgbClr val="FF0000"/>
            </a:solidFill>
            <a:prstDash val="solid"/>
            <a:round/>
            <a:headEnd/>
            <a:tailEnd/>
          </a:ln>
        </p:spPr>
        <p:txBody>
          <a:bodyPr/>
          <a:lstStyle/>
          <a:p>
            <a:endParaRPr lang="en-GB"/>
          </a:p>
        </p:txBody>
      </p:sp>
      <p:sp>
        <p:nvSpPr>
          <p:cNvPr id="73733" name="Freeform 5"/>
          <p:cNvSpPr>
            <a:spLocks/>
          </p:cNvSpPr>
          <p:nvPr/>
        </p:nvSpPr>
        <p:spPr bwMode="auto">
          <a:xfrm>
            <a:off x="3124200" y="2895600"/>
            <a:ext cx="1143000" cy="2057400"/>
          </a:xfrm>
          <a:custGeom>
            <a:avLst/>
            <a:gdLst>
              <a:gd name="T0" fmla="*/ 192 w 720"/>
              <a:gd name="T1" fmla="*/ 624 h 1296"/>
              <a:gd name="T2" fmla="*/ 0 w 720"/>
              <a:gd name="T3" fmla="*/ 912 h 1296"/>
              <a:gd name="T4" fmla="*/ 192 w 720"/>
              <a:gd name="T5" fmla="*/ 1104 h 1296"/>
              <a:gd name="T6" fmla="*/ 432 w 720"/>
              <a:gd name="T7" fmla="*/ 1296 h 1296"/>
              <a:gd name="T8" fmla="*/ 720 w 720"/>
              <a:gd name="T9" fmla="*/ 1008 h 1296"/>
              <a:gd name="T10" fmla="*/ 528 w 720"/>
              <a:gd name="T11" fmla="*/ 720 h 1296"/>
              <a:gd name="T12" fmla="*/ 528 w 720"/>
              <a:gd name="T13" fmla="*/ 144 h 1296"/>
              <a:gd name="T14" fmla="*/ 240 w 720"/>
              <a:gd name="T15" fmla="*/ 0 h 1296"/>
              <a:gd name="T16" fmla="*/ 192 w 720"/>
              <a:gd name="T17" fmla="*/ 624 h 1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96"/>
              <a:gd name="T29" fmla="*/ 720 w 720"/>
              <a:gd name="T30" fmla="*/ 1296 h 1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96">
                <a:moveTo>
                  <a:pt x="192" y="624"/>
                </a:moveTo>
                <a:lnTo>
                  <a:pt x="0" y="912"/>
                </a:lnTo>
                <a:lnTo>
                  <a:pt x="192" y="1104"/>
                </a:lnTo>
                <a:lnTo>
                  <a:pt x="432" y="1296"/>
                </a:lnTo>
                <a:lnTo>
                  <a:pt x="720" y="1008"/>
                </a:lnTo>
                <a:lnTo>
                  <a:pt x="528" y="720"/>
                </a:lnTo>
                <a:lnTo>
                  <a:pt x="528" y="144"/>
                </a:lnTo>
                <a:lnTo>
                  <a:pt x="240" y="0"/>
                </a:lnTo>
                <a:lnTo>
                  <a:pt x="192" y="624"/>
                </a:lnTo>
                <a:close/>
              </a:path>
            </a:pathLst>
          </a:custGeom>
          <a:noFill/>
          <a:ln w="25400" cap="flat" cmpd="sng">
            <a:solidFill>
              <a:srgbClr val="0080FF"/>
            </a:solidFill>
            <a:prstDash val="solid"/>
            <a:round/>
            <a:headEnd/>
            <a:tailEnd/>
          </a:ln>
        </p:spPr>
        <p:txBody>
          <a:bodyPr/>
          <a:lstStyle/>
          <a:p>
            <a:endParaRPr lang="en-GB"/>
          </a:p>
        </p:txBody>
      </p:sp>
      <p:sp>
        <p:nvSpPr>
          <p:cNvPr id="73734" name="Freeform 8"/>
          <p:cNvSpPr>
            <a:spLocks/>
          </p:cNvSpPr>
          <p:nvPr/>
        </p:nvSpPr>
        <p:spPr bwMode="auto">
          <a:xfrm>
            <a:off x="5029200" y="2895600"/>
            <a:ext cx="2209800" cy="2209800"/>
          </a:xfrm>
          <a:custGeom>
            <a:avLst/>
            <a:gdLst>
              <a:gd name="T0" fmla="*/ 0 w 1392"/>
              <a:gd name="T1" fmla="*/ 768 h 1392"/>
              <a:gd name="T2" fmla="*/ 0 w 1392"/>
              <a:gd name="T3" fmla="*/ 336 h 1392"/>
              <a:gd name="T4" fmla="*/ 288 w 1392"/>
              <a:gd name="T5" fmla="*/ 240 h 1392"/>
              <a:gd name="T6" fmla="*/ 384 w 1392"/>
              <a:gd name="T7" fmla="*/ 0 h 1392"/>
              <a:gd name="T8" fmla="*/ 672 w 1392"/>
              <a:gd name="T9" fmla="*/ 0 h 1392"/>
              <a:gd name="T10" fmla="*/ 1056 w 1392"/>
              <a:gd name="T11" fmla="*/ 288 h 1392"/>
              <a:gd name="T12" fmla="*/ 1392 w 1392"/>
              <a:gd name="T13" fmla="*/ 720 h 1392"/>
              <a:gd name="T14" fmla="*/ 1200 w 1392"/>
              <a:gd name="T15" fmla="*/ 1056 h 1392"/>
              <a:gd name="T16" fmla="*/ 768 w 1392"/>
              <a:gd name="T17" fmla="*/ 1392 h 1392"/>
              <a:gd name="T18" fmla="*/ 432 w 1392"/>
              <a:gd name="T19" fmla="*/ 1248 h 1392"/>
              <a:gd name="T20" fmla="*/ 192 w 1392"/>
              <a:gd name="T21" fmla="*/ 1008 h 1392"/>
              <a:gd name="T22" fmla="*/ 0 w 1392"/>
              <a:gd name="T23" fmla="*/ 768 h 1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2"/>
              <a:gd name="T37" fmla="*/ 0 h 1392"/>
              <a:gd name="T38" fmla="*/ 1392 w 1392"/>
              <a:gd name="T39" fmla="*/ 1392 h 13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2" h="1392">
                <a:moveTo>
                  <a:pt x="0" y="768"/>
                </a:moveTo>
                <a:lnTo>
                  <a:pt x="0" y="336"/>
                </a:lnTo>
                <a:lnTo>
                  <a:pt x="288" y="240"/>
                </a:lnTo>
                <a:lnTo>
                  <a:pt x="384" y="0"/>
                </a:lnTo>
                <a:lnTo>
                  <a:pt x="672" y="0"/>
                </a:lnTo>
                <a:lnTo>
                  <a:pt x="1056" y="288"/>
                </a:lnTo>
                <a:lnTo>
                  <a:pt x="1392" y="720"/>
                </a:lnTo>
                <a:lnTo>
                  <a:pt x="1200" y="1056"/>
                </a:lnTo>
                <a:lnTo>
                  <a:pt x="768" y="1392"/>
                </a:lnTo>
                <a:lnTo>
                  <a:pt x="432" y="1248"/>
                </a:lnTo>
                <a:lnTo>
                  <a:pt x="192" y="1008"/>
                </a:lnTo>
                <a:lnTo>
                  <a:pt x="0" y="768"/>
                </a:lnTo>
                <a:close/>
              </a:path>
            </a:pathLst>
          </a:custGeom>
          <a:noFill/>
          <a:ln w="25400" cap="flat" cmpd="sng">
            <a:solidFill>
              <a:srgbClr val="FF0000"/>
            </a:solidFill>
            <a:prstDash val="solid"/>
            <a:round/>
            <a:headEnd/>
            <a:tailEnd/>
          </a:ln>
        </p:spPr>
        <p:txBody>
          <a:bodyPr/>
          <a:lstStyle/>
          <a:p>
            <a:endParaRPr lang="en-GB"/>
          </a:p>
        </p:txBody>
      </p:sp>
      <p:sp>
        <p:nvSpPr>
          <p:cNvPr id="73735" name="Freeform 9"/>
          <p:cNvSpPr>
            <a:spLocks/>
          </p:cNvSpPr>
          <p:nvPr/>
        </p:nvSpPr>
        <p:spPr bwMode="auto">
          <a:xfrm>
            <a:off x="5486400" y="2971800"/>
            <a:ext cx="1143000" cy="2057400"/>
          </a:xfrm>
          <a:custGeom>
            <a:avLst/>
            <a:gdLst>
              <a:gd name="T0" fmla="*/ 192 w 720"/>
              <a:gd name="T1" fmla="*/ 624 h 1296"/>
              <a:gd name="T2" fmla="*/ 0 w 720"/>
              <a:gd name="T3" fmla="*/ 912 h 1296"/>
              <a:gd name="T4" fmla="*/ 192 w 720"/>
              <a:gd name="T5" fmla="*/ 1104 h 1296"/>
              <a:gd name="T6" fmla="*/ 432 w 720"/>
              <a:gd name="T7" fmla="*/ 1296 h 1296"/>
              <a:gd name="T8" fmla="*/ 720 w 720"/>
              <a:gd name="T9" fmla="*/ 1008 h 1296"/>
              <a:gd name="T10" fmla="*/ 528 w 720"/>
              <a:gd name="T11" fmla="*/ 720 h 1296"/>
              <a:gd name="T12" fmla="*/ 528 w 720"/>
              <a:gd name="T13" fmla="*/ 144 h 1296"/>
              <a:gd name="T14" fmla="*/ 240 w 720"/>
              <a:gd name="T15" fmla="*/ 0 h 1296"/>
              <a:gd name="T16" fmla="*/ 192 w 720"/>
              <a:gd name="T17" fmla="*/ 624 h 1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96"/>
              <a:gd name="T29" fmla="*/ 720 w 720"/>
              <a:gd name="T30" fmla="*/ 1296 h 1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96">
                <a:moveTo>
                  <a:pt x="192" y="624"/>
                </a:moveTo>
                <a:lnTo>
                  <a:pt x="0" y="912"/>
                </a:lnTo>
                <a:lnTo>
                  <a:pt x="192" y="1104"/>
                </a:lnTo>
                <a:lnTo>
                  <a:pt x="432" y="1296"/>
                </a:lnTo>
                <a:lnTo>
                  <a:pt x="720" y="1008"/>
                </a:lnTo>
                <a:lnTo>
                  <a:pt x="528" y="720"/>
                </a:lnTo>
                <a:lnTo>
                  <a:pt x="528" y="144"/>
                </a:lnTo>
                <a:lnTo>
                  <a:pt x="240" y="0"/>
                </a:lnTo>
                <a:lnTo>
                  <a:pt x="192" y="624"/>
                </a:lnTo>
                <a:close/>
              </a:path>
            </a:pathLst>
          </a:custGeom>
          <a:noFill/>
          <a:ln w="25400" cap="flat" cmpd="sng">
            <a:solidFill>
              <a:srgbClr val="0080FF"/>
            </a:solidFill>
            <a:prstDash val="solid"/>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4755" name="Rectangle 3"/>
          <p:cNvSpPr>
            <a:spLocks noGrp="1" noChangeArrowheads="1"/>
          </p:cNvSpPr>
          <p:nvPr>
            <p:ph idx="1"/>
          </p:nvPr>
        </p:nvSpPr>
        <p:spPr>
          <a:xfrm>
            <a:off x="1066800" y="1676400"/>
            <a:ext cx="7391400" cy="1371600"/>
          </a:xfrm>
        </p:spPr>
        <p:txBody>
          <a:bodyPr/>
          <a:lstStyle/>
          <a:p>
            <a:pPr>
              <a:lnSpc>
                <a:spcPct val="90000"/>
              </a:lnSpc>
              <a:spcAft>
                <a:spcPts val="600"/>
              </a:spcAft>
            </a:pPr>
            <a:r>
              <a:rPr lang="en-US" sz="3600" dirty="0" err="1" smtClean="0"/>
              <a:t>ST_Contains</a:t>
            </a:r>
            <a:r>
              <a:rPr lang="en-US" sz="3600" dirty="0" smtClean="0"/>
              <a:t>(</a:t>
            </a:r>
            <a:r>
              <a:rPr lang="en-US" sz="3600" b="1" dirty="0" smtClean="0">
                <a:solidFill>
                  <a:srgbClr val="0080FF"/>
                </a:solidFill>
              </a:rPr>
              <a:t>A</a:t>
            </a:r>
            <a:r>
              <a:rPr lang="en-US" sz="3600" dirty="0" smtClean="0"/>
              <a:t>,</a:t>
            </a:r>
            <a:r>
              <a:rPr lang="en-US" sz="3600" dirty="0" smtClean="0">
                <a:solidFill>
                  <a:srgbClr val="FF0000"/>
                </a:solidFill>
              </a:rPr>
              <a:t> </a:t>
            </a:r>
            <a:r>
              <a:rPr lang="en-US" sz="3600" b="1" dirty="0" smtClean="0">
                <a:solidFill>
                  <a:srgbClr val="FF0000"/>
                </a:solidFill>
              </a:rPr>
              <a:t>B</a:t>
            </a:r>
            <a:r>
              <a:rPr lang="en-US" sz="3600" dirty="0" smtClean="0"/>
              <a:t>)</a:t>
            </a:r>
          </a:p>
          <a:p>
            <a:pPr>
              <a:lnSpc>
                <a:spcPct val="90000"/>
              </a:lnSpc>
              <a:spcAft>
                <a:spcPts val="600"/>
              </a:spcAft>
            </a:pPr>
            <a:r>
              <a:rPr lang="en-US" sz="3600" dirty="0" err="1" smtClean="0"/>
              <a:t>ST_Within</a:t>
            </a:r>
            <a:r>
              <a:rPr lang="en-US" sz="3600" dirty="0" smtClean="0"/>
              <a:t>(</a:t>
            </a:r>
            <a:r>
              <a:rPr lang="en-US" sz="3600" b="1" dirty="0" smtClean="0">
                <a:solidFill>
                  <a:srgbClr val="FF0000"/>
                </a:solidFill>
              </a:rPr>
              <a:t>B</a:t>
            </a:r>
            <a:r>
              <a:rPr lang="en-US" sz="3600" dirty="0" smtClean="0"/>
              <a:t>,</a:t>
            </a:r>
            <a:r>
              <a:rPr lang="en-US" sz="3600" dirty="0" smtClean="0">
                <a:solidFill>
                  <a:srgbClr val="FF0000"/>
                </a:solidFill>
              </a:rPr>
              <a:t> </a:t>
            </a:r>
            <a:r>
              <a:rPr lang="en-US" sz="3600" b="1" dirty="0" smtClean="0">
                <a:solidFill>
                  <a:srgbClr val="0080FF"/>
                </a:solidFill>
              </a:rPr>
              <a:t>A</a:t>
            </a:r>
            <a:r>
              <a:rPr lang="en-US" sz="3600" dirty="0" smtClean="0"/>
              <a:t>)</a:t>
            </a:r>
          </a:p>
        </p:txBody>
      </p:sp>
      <p:sp>
        <p:nvSpPr>
          <p:cNvPr id="74756" name="Freeform 4"/>
          <p:cNvSpPr>
            <a:spLocks/>
          </p:cNvSpPr>
          <p:nvPr/>
        </p:nvSpPr>
        <p:spPr bwMode="auto">
          <a:xfrm>
            <a:off x="3810000" y="4267200"/>
            <a:ext cx="1371600" cy="1600200"/>
          </a:xfrm>
          <a:custGeom>
            <a:avLst/>
            <a:gdLst>
              <a:gd name="T0" fmla="*/ 0 w 1392"/>
              <a:gd name="T1" fmla="*/ 768 h 1392"/>
              <a:gd name="T2" fmla="*/ 0 w 1392"/>
              <a:gd name="T3" fmla="*/ 336 h 1392"/>
              <a:gd name="T4" fmla="*/ 288 w 1392"/>
              <a:gd name="T5" fmla="*/ 240 h 1392"/>
              <a:gd name="T6" fmla="*/ 384 w 1392"/>
              <a:gd name="T7" fmla="*/ 0 h 1392"/>
              <a:gd name="T8" fmla="*/ 672 w 1392"/>
              <a:gd name="T9" fmla="*/ 0 h 1392"/>
              <a:gd name="T10" fmla="*/ 1056 w 1392"/>
              <a:gd name="T11" fmla="*/ 288 h 1392"/>
              <a:gd name="T12" fmla="*/ 1392 w 1392"/>
              <a:gd name="T13" fmla="*/ 720 h 1392"/>
              <a:gd name="T14" fmla="*/ 1200 w 1392"/>
              <a:gd name="T15" fmla="*/ 1056 h 1392"/>
              <a:gd name="T16" fmla="*/ 768 w 1392"/>
              <a:gd name="T17" fmla="*/ 1392 h 1392"/>
              <a:gd name="T18" fmla="*/ 432 w 1392"/>
              <a:gd name="T19" fmla="*/ 1248 h 1392"/>
              <a:gd name="T20" fmla="*/ 192 w 1392"/>
              <a:gd name="T21" fmla="*/ 1008 h 1392"/>
              <a:gd name="T22" fmla="*/ 0 w 1392"/>
              <a:gd name="T23" fmla="*/ 768 h 1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2"/>
              <a:gd name="T37" fmla="*/ 0 h 1392"/>
              <a:gd name="T38" fmla="*/ 1392 w 1392"/>
              <a:gd name="T39" fmla="*/ 1392 h 13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2" h="1392">
                <a:moveTo>
                  <a:pt x="0" y="768"/>
                </a:moveTo>
                <a:lnTo>
                  <a:pt x="0" y="336"/>
                </a:lnTo>
                <a:lnTo>
                  <a:pt x="288" y="240"/>
                </a:lnTo>
                <a:lnTo>
                  <a:pt x="384" y="0"/>
                </a:lnTo>
                <a:lnTo>
                  <a:pt x="672" y="0"/>
                </a:lnTo>
                <a:lnTo>
                  <a:pt x="1056" y="288"/>
                </a:lnTo>
                <a:lnTo>
                  <a:pt x="1392" y="720"/>
                </a:lnTo>
                <a:lnTo>
                  <a:pt x="1200" y="1056"/>
                </a:lnTo>
                <a:lnTo>
                  <a:pt x="768" y="1392"/>
                </a:lnTo>
                <a:lnTo>
                  <a:pt x="432" y="1248"/>
                </a:lnTo>
                <a:lnTo>
                  <a:pt x="192" y="1008"/>
                </a:lnTo>
                <a:lnTo>
                  <a:pt x="0" y="768"/>
                </a:lnTo>
                <a:close/>
              </a:path>
            </a:pathLst>
          </a:custGeom>
          <a:noFill/>
          <a:ln w="25400" cap="flat" cmpd="sng">
            <a:solidFill>
              <a:srgbClr val="FF0000"/>
            </a:solidFill>
            <a:prstDash val="solid"/>
            <a:round/>
            <a:headEnd/>
            <a:tailEnd/>
          </a:ln>
        </p:spPr>
        <p:txBody>
          <a:bodyPr/>
          <a:lstStyle/>
          <a:p>
            <a:endParaRPr lang="en-GB"/>
          </a:p>
        </p:txBody>
      </p:sp>
      <p:sp>
        <p:nvSpPr>
          <p:cNvPr id="74757" name="Freeform 5"/>
          <p:cNvSpPr>
            <a:spLocks/>
          </p:cNvSpPr>
          <p:nvPr/>
        </p:nvSpPr>
        <p:spPr bwMode="auto">
          <a:xfrm>
            <a:off x="2971800" y="3124200"/>
            <a:ext cx="2819400" cy="2971800"/>
          </a:xfrm>
          <a:custGeom>
            <a:avLst/>
            <a:gdLst>
              <a:gd name="T0" fmla="*/ 192 w 720"/>
              <a:gd name="T1" fmla="*/ 624 h 1296"/>
              <a:gd name="T2" fmla="*/ 0 w 720"/>
              <a:gd name="T3" fmla="*/ 912 h 1296"/>
              <a:gd name="T4" fmla="*/ 192 w 720"/>
              <a:gd name="T5" fmla="*/ 1104 h 1296"/>
              <a:gd name="T6" fmla="*/ 432 w 720"/>
              <a:gd name="T7" fmla="*/ 1296 h 1296"/>
              <a:gd name="T8" fmla="*/ 720 w 720"/>
              <a:gd name="T9" fmla="*/ 1008 h 1296"/>
              <a:gd name="T10" fmla="*/ 528 w 720"/>
              <a:gd name="T11" fmla="*/ 720 h 1296"/>
              <a:gd name="T12" fmla="*/ 528 w 720"/>
              <a:gd name="T13" fmla="*/ 144 h 1296"/>
              <a:gd name="T14" fmla="*/ 240 w 720"/>
              <a:gd name="T15" fmla="*/ 0 h 1296"/>
              <a:gd name="T16" fmla="*/ 192 w 720"/>
              <a:gd name="T17" fmla="*/ 624 h 1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96"/>
              <a:gd name="T29" fmla="*/ 720 w 720"/>
              <a:gd name="T30" fmla="*/ 1296 h 1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96">
                <a:moveTo>
                  <a:pt x="192" y="624"/>
                </a:moveTo>
                <a:lnTo>
                  <a:pt x="0" y="912"/>
                </a:lnTo>
                <a:lnTo>
                  <a:pt x="192" y="1104"/>
                </a:lnTo>
                <a:lnTo>
                  <a:pt x="432" y="1296"/>
                </a:lnTo>
                <a:lnTo>
                  <a:pt x="720" y="1008"/>
                </a:lnTo>
                <a:lnTo>
                  <a:pt x="528" y="720"/>
                </a:lnTo>
                <a:lnTo>
                  <a:pt x="528" y="144"/>
                </a:lnTo>
                <a:lnTo>
                  <a:pt x="240" y="0"/>
                </a:lnTo>
                <a:lnTo>
                  <a:pt x="192" y="624"/>
                </a:lnTo>
                <a:close/>
              </a:path>
            </a:pathLst>
          </a:custGeom>
          <a:noFill/>
          <a:ln w="25400" cap="flat" cmpd="sng">
            <a:solidFill>
              <a:srgbClr val="0080FF"/>
            </a:solidFill>
            <a:prstDash val="solid"/>
            <a:round/>
            <a:headEnd/>
            <a:tailEnd/>
          </a:ln>
        </p:spPr>
        <p:txBody>
          <a:bodyPr/>
          <a:lstStyle/>
          <a:p>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5779" name="Rectangle 3"/>
          <p:cNvSpPr>
            <a:spLocks noGrp="1" noChangeArrowheads="1"/>
          </p:cNvSpPr>
          <p:nvPr>
            <p:ph idx="1"/>
          </p:nvPr>
        </p:nvSpPr>
        <p:spPr>
          <a:xfrm>
            <a:off x="1219200" y="1676400"/>
            <a:ext cx="7239000" cy="1371600"/>
          </a:xfrm>
        </p:spPr>
        <p:txBody>
          <a:bodyPr/>
          <a:lstStyle/>
          <a:p>
            <a:pPr>
              <a:spcAft>
                <a:spcPts val="600"/>
              </a:spcAft>
            </a:pPr>
            <a:r>
              <a:rPr lang="en-US" sz="4000" dirty="0" err="1" smtClean="0"/>
              <a:t>ST_Touches</a:t>
            </a:r>
            <a:r>
              <a:rPr lang="en-US" sz="4000" dirty="0" smtClean="0"/>
              <a:t>(</a:t>
            </a:r>
            <a:r>
              <a:rPr lang="en-US" sz="4000" b="1" dirty="0" smtClean="0">
                <a:solidFill>
                  <a:srgbClr val="0080FF"/>
                </a:solidFill>
              </a:rPr>
              <a:t>A</a:t>
            </a:r>
            <a:r>
              <a:rPr lang="en-US" sz="4000" dirty="0" smtClean="0"/>
              <a:t>,</a:t>
            </a:r>
            <a:r>
              <a:rPr lang="en-US" sz="4000" dirty="0" smtClean="0">
                <a:solidFill>
                  <a:srgbClr val="FF0000"/>
                </a:solidFill>
              </a:rPr>
              <a:t> </a:t>
            </a:r>
            <a:r>
              <a:rPr lang="en-US" sz="4000" b="1" dirty="0" smtClean="0">
                <a:solidFill>
                  <a:srgbClr val="FF0000"/>
                </a:solidFill>
              </a:rPr>
              <a:t>B</a:t>
            </a:r>
            <a:r>
              <a:rPr lang="en-US" sz="4000" dirty="0" smtClean="0"/>
              <a:t>)</a:t>
            </a:r>
          </a:p>
        </p:txBody>
      </p:sp>
      <p:sp>
        <p:nvSpPr>
          <p:cNvPr id="75780" name="Freeform 5"/>
          <p:cNvSpPr>
            <a:spLocks/>
          </p:cNvSpPr>
          <p:nvPr/>
        </p:nvSpPr>
        <p:spPr bwMode="auto">
          <a:xfrm>
            <a:off x="990600" y="2667000"/>
            <a:ext cx="2819400" cy="2971800"/>
          </a:xfrm>
          <a:custGeom>
            <a:avLst/>
            <a:gdLst>
              <a:gd name="T0" fmla="*/ 192 w 720"/>
              <a:gd name="T1" fmla="*/ 624 h 1296"/>
              <a:gd name="T2" fmla="*/ 0 w 720"/>
              <a:gd name="T3" fmla="*/ 912 h 1296"/>
              <a:gd name="T4" fmla="*/ 192 w 720"/>
              <a:gd name="T5" fmla="*/ 1104 h 1296"/>
              <a:gd name="T6" fmla="*/ 432 w 720"/>
              <a:gd name="T7" fmla="*/ 1296 h 1296"/>
              <a:gd name="T8" fmla="*/ 720 w 720"/>
              <a:gd name="T9" fmla="*/ 1008 h 1296"/>
              <a:gd name="T10" fmla="*/ 528 w 720"/>
              <a:gd name="T11" fmla="*/ 720 h 1296"/>
              <a:gd name="T12" fmla="*/ 528 w 720"/>
              <a:gd name="T13" fmla="*/ 144 h 1296"/>
              <a:gd name="T14" fmla="*/ 240 w 720"/>
              <a:gd name="T15" fmla="*/ 0 h 1296"/>
              <a:gd name="T16" fmla="*/ 192 w 720"/>
              <a:gd name="T17" fmla="*/ 624 h 1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96"/>
              <a:gd name="T29" fmla="*/ 720 w 720"/>
              <a:gd name="T30" fmla="*/ 1296 h 1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96">
                <a:moveTo>
                  <a:pt x="192" y="624"/>
                </a:moveTo>
                <a:lnTo>
                  <a:pt x="0" y="912"/>
                </a:lnTo>
                <a:lnTo>
                  <a:pt x="192" y="1104"/>
                </a:lnTo>
                <a:lnTo>
                  <a:pt x="432" y="1296"/>
                </a:lnTo>
                <a:lnTo>
                  <a:pt x="720" y="1008"/>
                </a:lnTo>
                <a:lnTo>
                  <a:pt x="528" y="720"/>
                </a:lnTo>
                <a:lnTo>
                  <a:pt x="528" y="144"/>
                </a:lnTo>
                <a:lnTo>
                  <a:pt x="240" y="0"/>
                </a:lnTo>
                <a:lnTo>
                  <a:pt x="192" y="624"/>
                </a:lnTo>
                <a:close/>
              </a:path>
            </a:pathLst>
          </a:custGeom>
          <a:noFill/>
          <a:ln w="25400" cap="flat" cmpd="sng">
            <a:solidFill>
              <a:srgbClr val="0080FF"/>
            </a:solidFill>
            <a:prstDash val="solid"/>
            <a:round/>
            <a:headEnd/>
            <a:tailEnd/>
          </a:ln>
        </p:spPr>
        <p:txBody>
          <a:bodyPr/>
          <a:lstStyle/>
          <a:p>
            <a:endParaRPr lang="en-GB"/>
          </a:p>
        </p:txBody>
      </p:sp>
      <p:sp>
        <p:nvSpPr>
          <p:cNvPr id="75781" name="Freeform 4"/>
          <p:cNvSpPr>
            <a:spLocks/>
          </p:cNvSpPr>
          <p:nvPr/>
        </p:nvSpPr>
        <p:spPr bwMode="auto">
          <a:xfrm>
            <a:off x="3062288" y="2819400"/>
            <a:ext cx="1371600" cy="1600200"/>
          </a:xfrm>
          <a:custGeom>
            <a:avLst/>
            <a:gdLst>
              <a:gd name="T0" fmla="*/ 0 w 1392"/>
              <a:gd name="T1" fmla="*/ 768 h 1392"/>
              <a:gd name="T2" fmla="*/ 0 w 1392"/>
              <a:gd name="T3" fmla="*/ 336 h 1392"/>
              <a:gd name="T4" fmla="*/ 288 w 1392"/>
              <a:gd name="T5" fmla="*/ 240 h 1392"/>
              <a:gd name="T6" fmla="*/ 384 w 1392"/>
              <a:gd name="T7" fmla="*/ 0 h 1392"/>
              <a:gd name="T8" fmla="*/ 672 w 1392"/>
              <a:gd name="T9" fmla="*/ 0 h 1392"/>
              <a:gd name="T10" fmla="*/ 1056 w 1392"/>
              <a:gd name="T11" fmla="*/ 288 h 1392"/>
              <a:gd name="T12" fmla="*/ 1392 w 1392"/>
              <a:gd name="T13" fmla="*/ 720 h 1392"/>
              <a:gd name="T14" fmla="*/ 1200 w 1392"/>
              <a:gd name="T15" fmla="*/ 1056 h 1392"/>
              <a:gd name="T16" fmla="*/ 768 w 1392"/>
              <a:gd name="T17" fmla="*/ 1392 h 1392"/>
              <a:gd name="T18" fmla="*/ 432 w 1392"/>
              <a:gd name="T19" fmla="*/ 1248 h 1392"/>
              <a:gd name="T20" fmla="*/ 192 w 1392"/>
              <a:gd name="T21" fmla="*/ 1008 h 1392"/>
              <a:gd name="T22" fmla="*/ 0 w 1392"/>
              <a:gd name="T23" fmla="*/ 768 h 1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2"/>
              <a:gd name="T37" fmla="*/ 0 h 1392"/>
              <a:gd name="T38" fmla="*/ 1392 w 1392"/>
              <a:gd name="T39" fmla="*/ 1392 h 13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2" h="1392">
                <a:moveTo>
                  <a:pt x="0" y="768"/>
                </a:moveTo>
                <a:lnTo>
                  <a:pt x="0" y="336"/>
                </a:lnTo>
                <a:lnTo>
                  <a:pt x="288" y="240"/>
                </a:lnTo>
                <a:lnTo>
                  <a:pt x="384" y="0"/>
                </a:lnTo>
                <a:lnTo>
                  <a:pt x="672" y="0"/>
                </a:lnTo>
                <a:lnTo>
                  <a:pt x="1056" y="288"/>
                </a:lnTo>
                <a:lnTo>
                  <a:pt x="1392" y="720"/>
                </a:lnTo>
                <a:lnTo>
                  <a:pt x="1200" y="1056"/>
                </a:lnTo>
                <a:lnTo>
                  <a:pt x="768" y="1392"/>
                </a:lnTo>
                <a:lnTo>
                  <a:pt x="432" y="1248"/>
                </a:lnTo>
                <a:lnTo>
                  <a:pt x="192" y="1008"/>
                </a:lnTo>
                <a:lnTo>
                  <a:pt x="0" y="768"/>
                </a:lnTo>
                <a:close/>
              </a:path>
            </a:pathLst>
          </a:custGeom>
          <a:noFill/>
          <a:ln w="25400" cap="flat" cmpd="sng">
            <a:solidFill>
              <a:srgbClr val="FF0000"/>
            </a:solidFill>
            <a:prstDash val="solid"/>
            <a:round/>
            <a:headEnd/>
            <a:tailEnd/>
          </a:ln>
        </p:spPr>
        <p:txBody>
          <a:bodyPr/>
          <a:lstStyle/>
          <a:p>
            <a:endParaRPr lang="en-GB"/>
          </a:p>
        </p:txBody>
      </p:sp>
      <p:sp>
        <p:nvSpPr>
          <p:cNvPr id="75782" name="Line 7"/>
          <p:cNvSpPr>
            <a:spLocks noChangeShapeType="1"/>
          </p:cNvSpPr>
          <p:nvPr/>
        </p:nvSpPr>
        <p:spPr bwMode="auto">
          <a:xfrm flipH="1">
            <a:off x="5638800" y="2895600"/>
            <a:ext cx="609600" cy="2286000"/>
          </a:xfrm>
          <a:prstGeom prst="line">
            <a:avLst/>
          </a:prstGeom>
          <a:noFill/>
          <a:ln w="25400">
            <a:solidFill>
              <a:srgbClr val="0080FF"/>
            </a:solidFill>
            <a:round/>
            <a:headEnd type="oval" w="med" len="med"/>
            <a:tailEnd type="oval" w="med" len="med"/>
          </a:ln>
        </p:spPr>
        <p:txBody>
          <a:bodyPr/>
          <a:lstStyle/>
          <a:p>
            <a:endParaRPr lang="en-GB"/>
          </a:p>
        </p:txBody>
      </p:sp>
      <p:sp>
        <p:nvSpPr>
          <p:cNvPr id="75783" name="Line 8"/>
          <p:cNvSpPr>
            <a:spLocks noChangeShapeType="1"/>
          </p:cNvSpPr>
          <p:nvPr/>
        </p:nvSpPr>
        <p:spPr bwMode="auto">
          <a:xfrm flipH="1" flipV="1">
            <a:off x="5943600" y="4038600"/>
            <a:ext cx="762000" cy="76200"/>
          </a:xfrm>
          <a:prstGeom prst="line">
            <a:avLst/>
          </a:prstGeom>
          <a:noFill/>
          <a:ln w="25400">
            <a:solidFill>
              <a:srgbClr val="FF0000"/>
            </a:solidFill>
            <a:round/>
            <a:headEnd type="oval" w="med" len="med"/>
            <a:tailEnd type="oval" w="med" len="med"/>
          </a:ln>
        </p:spPr>
        <p:txBody>
          <a:bodyPr/>
          <a:lstStyle/>
          <a:p>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6803" name="Rectangle 3"/>
          <p:cNvSpPr>
            <a:spLocks noGrp="1" noChangeArrowheads="1"/>
          </p:cNvSpPr>
          <p:nvPr>
            <p:ph idx="1"/>
          </p:nvPr>
        </p:nvSpPr>
        <p:spPr>
          <a:xfrm>
            <a:off x="1143000" y="1676400"/>
            <a:ext cx="7315200" cy="1371600"/>
          </a:xfrm>
        </p:spPr>
        <p:txBody>
          <a:bodyPr/>
          <a:lstStyle/>
          <a:p>
            <a:pPr>
              <a:spcAft>
                <a:spcPts val="600"/>
              </a:spcAft>
            </a:pPr>
            <a:r>
              <a:rPr lang="en-US" sz="4000" dirty="0" err="1" smtClean="0"/>
              <a:t>ST_Crosses</a:t>
            </a:r>
            <a:r>
              <a:rPr lang="en-US" sz="4000" dirty="0" smtClean="0"/>
              <a:t>(</a:t>
            </a:r>
            <a:r>
              <a:rPr lang="en-US" sz="4000" b="1" dirty="0" smtClean="0">
                <a:solidFill>
                  <a:srgbClr val="0080FF"/>
                </a:solidFill>
              </a:rPr>
              <a:t>A</a:t>
            </a:r>
            <a:r>
              <a:rPr lang="en-US" sz="4000" dirty="0" smtClean="0"/>
              <a:t>,</a:t>
            </a:r>
            <a:r>
              <a:rPr lang="en-US" sz="4000" dirty="0" smtClean="0">
                <a:solidFill>
                  <a:srgbClr val="FF0000"/>
                </a:solidFill>
              </a:rPr>
              <a:t> </a:t>
            </a:r>
            <a:r>
              <a:rPr lang="en-US" sz="4000" b="1" dirty="0" smtClean="0">
                <a:solidFill>
                  <a:srgbClr val="FF0000"/>
                </a:solidFill>
              </a:rPr>
              <a:t>B</a:t>
            </a:r>
            <a:r>
              <a:rPr lang="en-US" sz="4000" dirty="0" smtClean="0"/>
              <a:t>)</a:t>
            </a:r>
          </a:p>
        </p:txBody>
      </p:sp>
      <p:sp>
        <p:nvSpPr>
          <p:cNvPr id="76804" name="Line 6"/>
          <p:cNvSpPr>
            <a:spLocks noChangeShapeType="1"/>
          </p:cNvSpPr>
          <p:nvPr/>
        </p:nvSpPr>
        <p:spPr bwMode="auto">
          <a:xfrm flipH="1">
            <a:off x="4191000" y="2667000"/>
            <a:ext cx="609600" cy="2286000"/>
          </a:xfrm>
          <a:prstGeom prst="line">
            <a:avLst/>
          </a:prstGeom>
          <a:noFill/>
          <a:ln w="25400">
            <a:solidFill>
              <a:srgbClr val="0080FF"/>
            </a:solidFill>
            <a:round/>
            <a:headEnd type="oval" w="med" len="med"/>
            <a:tailEnd type="oval" w="med" len="med"/>
          </a:ln>
        </p:spPr>
        <p:txBody>
          <a:bodyPr/>
          <a:lstStyle/>
          <a:p>
            <a:endParaRPr lang="en-GB"/>
          </a:p>
        </p:txBody>
      </p:sp>
      <p:sp>
        <p:nvSpPr>
          <p:cNvPr id="76805" name="Line 7"/>
          <p:cNvSpPr>
            <a:spLocks noChangeShapeType="1"/>
          </p:cNvSpPr>
          <p:nvPr/>
        </p:nvSpPr>
        <p:spPr bwMode="auto">
          <a:xfrm flipH="1" flipV="1">
            <a:off x="3505200" y="3733800"/>
            <a:ext cx="1752600" cy="152400"/>
          </a:xfrm>
          <a:prstGeom prst="line">
            <a:avLst/>
          </a:prstGeom>
          <a:noFill/>
          <a:ln w="25400">
            <a:solidFill>
              <a:srgbClr val="FF0000"/>
            </a:solidFill>
            <a:round/>
            <a:headEnd type="oval" w="med" len="med"/>
            <a:tailEnd type="oval" w="med" len="med"/>
          </a:ln>
        </p:spPr>
        <p:txBody>
          <a:bodyPr/>
          <a:lstStyle/>
          <a:p>
            <a:endParaRPr lang="en-GB"/>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7827" name="Rectangle 3"/>
          <p:cNvSpPr>
            <a:spLocks noGrp="1" noChangeArrowheads="1"/>
          </p:cNvSpPr>
          <p:nvPr>
            <p:ph idx="1"/>
          </p:nvPr>
        </p:nvSpPr>
        <p:spPr>
          <a:xfrm>
            <a:off x="1143000" y="1676400"/>
            <a:ext cx="7315200" cy="1371600"/>
          </a:xfrm>
        </p:spPr>
        <p:txBody>
          <a:bodyPr/>
          <a:lstStyle/>
          <a:p>
            <a:pPr>
              <a:spcAft>
                <a:spcPts val="600"/>
              </a:spcAft>
            </a:pPr>
            <a:r>
              <a:rPr lang="en-US" sz="4000" smtClean="0"/>
              <a:t>ST_DWithin(</a:t>
            </a:r>
            <a:r>
              <a:rPr lang="en-US" sz="4000" b="1" smtClean="0">
                <a:solidFill>
                  <a:srgbClr val="0080FF"/>
                </a:solidFill>
              </a:rPr>
              <a:t>A</a:t>
            </a:r>
            <a:r>
              <a:rPr lang="en-US" sz="4000" smtClean="0"/>
              <a:t>,</a:t>
            </a:r>
            <a:r>
              <a:rPr lang="en-US" sz="4000" smtClean="0">
                <a:solidFill>
                  <a:srgbClr val="FF0000"/>
                </a:solidFill>
              </a:rPr>
              <a:t> </a:t>
            </a:r>
            <a:r>
              <a:rPr lang="en-US" sz="4000" b="1" smtClean="0">
                <a:solidFill>
                  <a:srgbClr val="FF0000"/>
                </a:solidFill>
              </a:rPr>
              <a:t>B</a:t>
            </a:r>
            <a:r>
              <a:rPr lang="en-US" sz="4000" b="1" smtClean="0"/>
              <a:t>, D</a:t>
            </a:r>
            <a:r>
              <a:rPr lang="en-US" sz="4000" smtClean="0"/>
              <a:t>)</a:t>
            </a:r>
          </a:p>
        </p:txBody>
      </p:sp>
      <p:sp>
        <p:nvSpPr>
          <p:cNvPr id="77828" name="Freeform 6"/>
          <p:cNvSpPr>
            <a:spLocks/>
          </p:cNvSpPr>
          <p:nvPr/>
        </p:nvSpPr>
        <p:spPr bwMode="auto">
          <a:xfrm>
            <a:off x="2286000" y="2819400"/>
            <a:ext cx="2209800" cy="2209800"/>
          </a:xfrm>
          <a:custGeom>
            <a:avLst/>
            <a:gdLst>
              <a:gd name="T0" fmla="*/ 0 w 1392"/>
              <a:gd name="T1" fmla="*/ 768 h 1392"/>
              <a:gd name="T2" fmla="*/ 0 w 1392"/>
              <a:gd name="T3" fmla="*/ 336 h 1392"/>
              <a:gd name="T4" fmla="*/ 288 w 1392"/>
              <a:gd name="T5" fmla="*/ 240 h 1392"/>
              <a:gd name="T6" fmla="*/ 384 w 1392"/>
              <a:gd name="T7" fmla="*/ 0 h 1392"/>
              <a:gd name="T8" fmla="*/ 672 w 1392"/>
              <a:gd name="T9" fmla="*/ 0 h 1392"/>
              <a:gd name="T10" fmla="*/ 1056 w 1392"/>
              <a:gd name="T11" fmla="*/ 288 h 1392"/>
              <a:gd name="T12" fmla="*/ 1392 w 1392"/>
              <a:gd name="T13" fmla="*/ 720 h 1392"/>
              <a:gd name="T14" fmla="*/ 1200 w 1392"/>
              <a:gd name="T15" fmla="*/ 1056 h 1392"/>
              <a:gd name="T16" fmla="*/ 768 w 1392"/>
              <a:gd name="T17" fmla="*/ 1392 h 1392"/>
              <a:gd name="T18" fmla="*/ 432 w 1392"/>
              <a:gd name="T19" fmla="*/ 1248 h 1392"/>
              <a:gd name="T20" fmla="*/ 192 w 1392"/>
              <a:gd name="T21" fmla="*/ 1008 h 1392"/>
              <a:gd name="T22" fmla="*/ 0 w 1392"/>
              <a:gd name="T23" fmla="*/ 768 h 1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2"/>
              <a:gd name="T37" fmla="*/ 0 h 1392"/>
              <a:gd name="T38" fmla="*/ 1392 w 1392"/>
              <a:gd name="T39" fmla="*/ 1392 h 13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2" h="1392">
                <a:moveTo>
                  <a:pt x="0" y="768"/>
                </a:moveTo>
                <a:lnTo>
                  <a:pt x="0" y="336"/>
                </a:lnTo>
                <a:lnTo>
                  <a:pt x="288" y="240"/>
                </a:lnTo>
                <a:lnTo>
                  <a:pt x="384" y="0"/>
                </a:lnTo>
                <a:lnTo>
                  <a:pt x="672" y="0"/>
                </a:lnTo>
                <a:lnTo>
                  <a:pt x="1056" y="288"/>
                </a:lnTo>
                <a:lnTo>
                  <a:pt x="1392" y="720"/>
                </a:lnTo>
                <a:lnTo>
                  <a:pt x="1200" y="1056"/>
                </a:lnTo>
                <a:lnTo>
                  <a:pt x="768" y="1392"/>
                </a:lnTo>
                <a:lnTo>
                  <a:pt x="432" y="1248"/>
                </a:lnTo>
                <a:lnTo>
                  <a:pt x="192" y="1008"/>
                </a:lnTo>
                <a:lnTo>
                  <a:pt x="0" y="768"/>
                </a:lnTo>
                <a:close/>
              </a:path>
            </a:pathLst>
          </a:custGeom>
          <a:noFill/>
          <a:ln w="25400" cap="flat" cmpd="sng">
            <a:solidFill>
              <a:srgbClr val="FF0000"/>
            </a:solidFill>
            <a:prstDash val="solid"/>
            <a:round/>
            <a:headEnd/>
            <a:tailEnd/>
          </a:ln>
        </p:spPr>
        <p:txBody>
          <a:bodyPr/>
          <a:lstStyle/>
          <a:p>
            <a:endParaRPr lang="en-GB"/>
          </a:p>
        </p:txBody>
      </p:sp>
      <p:sp>
        <p:nvSpPr>
          <p:cNvPr id="77829" name="Freeform 7"/>
          <p:cNvSpPr>
            <a:spLocks/>
          </p:cNvSpPr>
          <p:nvPr/>
        </p:nvSpPr>
        <p:spPr bwMode="auto">
          <a:xfrm>
            <a:off x="5791200" y="2895600"/>
            <a:ext cx="1143000" cy="2057400"/>
          </a:xfrm>
          <a:custGeom>
            <a:avLst/>
            <a:gdLst>
              <a:gd name="T0" fmla="*/ 192 w 720"/>
              <a:gd name="T1" fmla="*/ 624 h 1296"/>
              <a:gd name="T2" fmla="*/ 0 w 720"/>
              <a:gd name="T3" fmla="*/ 912 h 1296"/>
              <a:gd name="T4" fmla="*/ 192 w 720"/>
              <a:gd name="T5" fmla="*/ 1104 h 1296"/>
              <a:gd name="T6" fmla="*/ 432 w 720"/>
              <a:gd name="T7" fmla="*/ 1296 h 1296"/>
              <a:gd name="T8" fmla="*/ 720 w 720"/>
              <a:gd name="T9" fmla="*/ 1008 h 1296"/>
              <a:gd name="T10" fmla="*/ 528 w 720"/>
              <a:gd name="T11" fmla="*/ 720 h 1296"/>
              <a:gd name="T12" fmla="*/ 528 w 720"/>
              <a:gd name="T13" fmla="*/ 144 h 1296"/>
              <a:gd name="T14" fmla="*/ 240 w 720"/>
              <a:gd name="T15" fmla="*/ 0 h 1296"/>
              <a:gd name="T16" fmla="*/ 192 w 720"/>
              <a:gd name="T17" fmla="*/ 624 h 1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96"/>
              <a:gd name="T29" fmla="*/ 720 w 720"/>
              <a:gd name="T30" fmla="*/ 1296 h 1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96">
                <a:moveTo>
                  <a:pt x="192" y="624"/>
                </a:moveTo>
                <a:lnTo>
                  <a:pt x="0" y="912"/>
                </a:lnTo>
                <a:lnTo>
                  <a:pt x="192" y="1104"/>
                </a:lnTo>
                <a:lnTo>
                  <a:pt x="432" y="1296"/>
                </a:lnTo>
                <a:lnTo>
                  <a:pt x="720" y="1008"/>
                </a:lnTo>
                <a:lnTo>
                  <a:pt x="528" y="720"/>
                </a:lnTo>
                <a:lnTo>
                  <a:pt x="528" y="144"/>
                </a:lnTo>
                <a:lnTo>
                  <a:pt x="240" y="0"/>
                </a:lnTo>
                <a:lnTo>
                  <a:pt x="192" y="624"/>
                </a:lnTo>
                <a:close/>
              </a:path>
            </a:pathLst>
          </a:custGeom>
          <a:noFill/>
          <a:ln w="25400" cap="flat" cmpd="sng">
            <a:solidFill>
              <a:srgbClr val="0080FF"/>
            </a:solidFill>
            <a:prstDash val="solid"/>
            <a:round/>
            <a:headEnd/>
            <a:tailEnd/>
          </a:ln>
        </p:spPr>
        <p:txBody>
          <a:bodyPr/>
          <a:lstStyle/>
          <a:p>
            <a:endParaRPr lang="en-GB"/>
          </a:p>
        </p:txBody>
      </p:sp>
      <p:sp>
        <p:nvSpPr>
          <p:cNvPr id="77830" name="AutoShape 8"/>
          <p:cNvSpPr>
            <a:spLocks/>
          </p:cNvSpPr>
          <p:nvPr/>
        </p:nvSpPr>
        <p:spPr bwMode="auto">
          <a:xfrm rot="5400000">
            <a:off x="5105400" y="2895600"/>
            <a:ext cx="304800" cy="1524000"/>
          </a:xfrm>
          <a:prstGeom prst="leftBrace">
            <a:avLst>
              <a:gd name="adj1" fmla="val 41667"/>
              <a:gd name="adj2" fmla="val 50000"/>
            </a:avLst>
          </a:prstGeom>
          <a:noFill/>
          <a:ln w="25400">
            <a:solidFill>
              <a:schemeClr val="tx1"/>
            </a:solidFill>
            <a:round/>
            <a:headEnd/>
            <a:tailEnd/>
          </a:ln>
        </p:spPr>
        <p:txBody>
          <a:bodyPr wrap="none" anchor="ctr"/>
          <a:lstStyle/>
          <a:p>
            <a:endParaRPr lang="en-GB"/>
          </a:p>
        </p:txBody>
      </p:sp>
      <p:sp>
        <p:nvSpPr>
          <p:cNvPr id="77831" name="Text Box 9"/>
          <p:cNvSpPr txBox="1">
            <a:spLocks noChangeArrowheads="1"/>
          </p:cNvSpPr>
          <p:nvPr/>
        </p:nvSpPr>
        <p:spPr bwMode="auto">
          <a:xfrm>
            <a:off x="5078413" y="3113088"/>
            <a:ext cx="379412" cy="420687"/>
          </a:xfrm>
          <a:prstGeom prst="rect">
            <a:avLst/>
          </a:prstGeom>
          <a:noFill/>
          <a:ln w="9525">
            <a:noFill/>
            <a:miter lim="800000"/>
            <a:headEnd/>
            <a:tailEnd/>
          </a:ln>
        </p:spPr>
        <p:txBody>
          <a:bodyPr wrap="none">
            <a:spAutoFit/>
          </a:bodyPr>
          <a:lstStyle/>
          <a:p>
            <a:r>
              <a:rPr lang="en-US"/>
              <a:t>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Who is using PostGIS?</a:t>
            </a:r>
          </a:p>
        </p:txBody>
      </p:sp>
      <p:sp>
        <p:nvSpPr>
          <p:cNvPr id="18435" name="Rectangle 3"/>
          <p:cNvSpPr>
            <a:spLocks noGrp="1" noChangeArrowheads="1"/>
          </p:cNvSpPr>
          <p:nvPr>
            <p:ph idx="1"/>
          </p:nvPr>
        </p:nvSpPr>
        <p:spPr/>
        <p:txBody>
          <a:bodyPr/>
          <a:lstStyle/>
          <a:p>
            <a:r>
              <a:rPr lang="en-US" smtClean="0">
                <a:solidFill>
                  <a:schemeClr val="bg2"/>
                </a:solidFill>
              </a:rPr>
              <a:t>North Dakota State Water Commission in Bismark</a:t>
            </a:r>
            <a:r>
              <a:rPr lang="en-US" smtClean="0"/>
              <a:t> uses PostGIS as the cost-effective foundation for managing the use of state-wide water resources.  PostGIS tied unobtrusively into their existing desktop systems and pre-empted a costly migration to an ArcIMS/ArcSDE system.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78851" name="Rectangle 3"/>
          <p:cNvSpPr>
            <a:spLocks noGrp="1" noChangeArrowheads="1"/>
          </p:cNvSpPr>
          <p:nvPr>
            <p:ph idx="1"/>
          </p:nvPr>
        </p:nvSpPr>
        <p:spPr/>
        <p:txBody>
          <a:bodyPr/>
          <a:lstStyle/>
          <a:p>
            <a:pPr>
              <a:spcAft>
                <a:spcPts val="600"/>
              </a:spcAft>
            </a:pPr>
            <a:r>
              <a:rPr lang="en-US" dirty="0" smtClean="0"/>
              <a:t>What is the total area of all landslides in kilometers (using </a:t>
            </a:r>
            <a:r>
              <a:rPr lang="en-US" dirty="0" err="1" smtClean="0"/>
              <a:t>Guass</a:t>
            </a:r>
            <a:r>
              <a:rPr lang="en-US" dirty="0" smtClean="0"/>
              <a:t> Kruger projection?</a:t>
            </a:r>
          </a:p>
          <a:p>
            <a:pPr>
              <a:spcAft>
                <a:spcPts val="600"/>
              </a:spcAft>
            </a:pPr>
            <a:r>
              <a:rPr lang="en-US" dirty="0" smtClean="0">
                <a:solidFill>
                  <a:srgbClr val="0080FF"/>
                </a:solidFill>
              </a:rPr>
              <a:t>SELECT</a:t>
            </a:r>
            <a:r>
              <a:rPr lang="en-US" dirty="0" smtClean="0"/>
              <a:t> </a:t>
            </a:r>
            <a:br>
              <a:rPr lang="en-US" dirty="0" smtClean="0"/>
            </a:br>
            <a:r>
              <a:rPr lang="en-US" dirty="0" smtClean="0"/>
              <a:t>  </a:t>
            </a:r>
            <a:r>
              <a:rPr lang="en-US" dirty="0" smtClean="0">
                <a:solidFill>
                  <a:srgbClr val="006007"/>
                </a:solidFill>
              </a:rPr>
              <a:t>Sum( </a:t>
            </a:r>
            <a:r>
              <a:rPr lang="en-US" dirty="0" err="1" smtClean="0">
                <a:solidFill>
                  <a:srgbClr val="006007"/>
                </a:solidFill>
              </a:rPr>
              <a:t>ST_Length</a:t>
            </a:r>
            <a:r>
              <a:rPr lang="en-US" dirty="0" smtClean="0">
                <a:solidFill>
                  <a:srgbClr val="006007"/>
                </a:solidFill>
              </a:rPr>
              <a:t>( </a:t>
            </a:r>
            <a:r>
              <a:rPr lang="en-US" dirty="0" err="1" smtClean="0"/>
              <a:t>the_geom</a:t>
            </a:r>
            <a:r>
              <a:rPr lang="en-US" dirty="0" smtClean="0"/>
              <a:t> </a:t>
            </a:r>
            <a:r>
              <a:rPr lang="en-US" dirty="0" smtClean="0">
                <a:solidFill>
                  <a:srgbClr val="006007"/>
                </a:solidFill>
              </a:rPr>
              <a:t>) ) / 1000</a:t>
            </a:r>
            <a:r>
              <a:rPr lang="en-US" dirty="0" smtClean="0"/>
              <a:t/>
            </a:r>
            <a:br>
              <a:rPr lang="en-US" dirty="0" smtClean="0"/>
            </a:br>
            <a:r>
              <a:rPr lang="en-US" dirty="0" smtClean="0"/>
              <a:t>    </a:t>
            </a:r>
            <a:r>
              <a:rPr lang="en-US" dirty="0" smtClean="0">
                <a:solidFill>
                  <a:srgbClr val="0080FF"/>
                </a:solidFill>
              </a:rPr>
              <a:t>AS</a:t>
            </a:r>
            <a:r>
              <a:rPr lang="en-US" dirty="0" smtClean="0"/>
              <a:t> </a:t>
            </a:r>
            <a:r>
              <a:rPr lang="en-US" dirty="0" err="1" smtClean="0"/>
              <a:t>km_roads</a:t>
            </a:r>
            <a:r>
              <a:rPr lang="en-US" dirty="0" smtClean="0"/>
              <a:t> </a:t>
            </a:r>
            <a:br>
              <a:rPr lang="en-US" dirty="0" smtClean="0"/>
            </a:br>
            <a:r>
              <a:rPr lang="en-US" dirty="0" smtClean="0">
                <a:solidFill>
                  <a:srgbClr val="0080FF"/>
                </a:solidFill>
              </a:rPr>
              <a:t>FROM</a:t>
            </a:r>
            <a:r>
              <a:rPr lang="en-US" dirty="0" smtClean="0"/>
              <a:t> </a:t>
            </a:r>
            <a:r>
              <a:rPr lang="en-US" dirty="0" err="1" smtClean="0"/>
              <a:t>bc_roads</a:t>
            </a:r>
            <a:r>
              <a:rPr lang="en-US" dirty="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3.7 - Spatial Analysis in SQL</a:t>
            </a:r>
          </a:p>
        </p:txBody>
      </p:sp>
      <p:sp>
        <p:nvSpPr>
          <p:cNvPr id="80899" name="Rectangle 3"/>
          <p:cNvSpPr>
            <a:spLocks noGrp="1" noChangeArrowheads="1"/>
          </p:cNvSpPr>
          <p:nvPr>
            <p:ph idx="1"/>
          </p:nvPr>
        </p:nvSpPr>
        <p:spPr/>
        <p:txBody>
          <a:bodyPr/>
          <a:lstStyle/>
          <a:p>
            <a:pPr>
              <a:lnSpc>
                <a:spcPct val="90000"/>
              </a:lnSpc>
              <a:spcAft>
                <a:spcPts val="600"/>
              </a:spcAft>
            </a:pPr>
            <a:r>
              <a:rPr lang="en-US" smtClean="0"/>
              <a:t>What is the largest municipality in the province, by area?</a:t>
            </a:r>
          </a:p>
          <a:p>
            <a:pPr>
              <a:lnSpc>
                <a:spcPct val="90000"/>
              </a:lnSpc>
              <a:spcAft>
                <a:spcPts val="600"/>
              </a:spcAft>
            </a:pPr>
            <a:r>
              <a:rPr lang="en-US" smtClean="0">
                <a:solidFill>
                  <a:srgbClr val="0080FF"/>
                </a:solidFill>
              </a:rPr>
              <a:t>SELECT</a:t>
            </a:r>
            <a:r>
              <a:rPr lang="en-US" smtClean="0"/>
              <a:t> </a:t>
            </a:r>
            <a:br>
              <a:rPr lang="en-US" smtClean="0"/>
            </a:br>
            <a:r>
              <a:rPr lang="en-US" smtClean="0"/>
              <a:t>  name, </a:t>
            </a:r>
            <a:br>
              <a:rPr lang="en-US" smtClean="0"/>
            </a:br>
            <a:r>
              <a:rPr lang="en-US" smtClean="0"/>
              <a:t>  </a:t>
            </a:r>
            <a:r>
              <a:rPr lang="en-US" smtClean="0">
                <a:solidFill>
                  <a:srgbClr val="006007"/>
                </a:solidFill>
              </a:rPr>
              <a:t>ST_Area(</a:t>
            </a:r>
            <a:r>
              <a:rPr lang="en-US" smtClean="0"/>
              <a:t>the_geom</a:t>
            </a:r>
            <a:r>
              <a:rPr lang="en-US" smtClean="0">
                <a:solidFill>
                  <a:srgbClr val="006007"/>
                </a:solidFill>
              </a:rPr>
              <a:t>)/10000</a:t>
            </a:r>
            <a:r>
              <a:rPr lang="en-US" smtClean="0"/>
              <a:t> </a:t>
            </a:r>
            <a:br>
              <a:rPr lang="en-US" smtClean="0"/>
            </a:br>
            <a:r>
              <a:rPr lang="en-US" smtClean="0"/>
              <a:t>    </a:t>
            </a:r>
            <a:r>
              <a:rPr lang="en-US" smtClean="0">
                <a:solidFill>
                  <a:srgbClr val="0080FF"/>
                </a:solidFill>
              </a:rPr>
              <a:t>AS</a:t>
            </a:r>
            <a:r>
              <a:rPr lang="en-US" smtClean="0"/>
              <a:t> hectares </a:t>
            </a:r>
            <a:br>
              <a:rPr lang="en-US" smtClean="0"/>
            </a:br>
            <a:r>
              <a:rPr lang="en-US" smtClean="0">
                <a:solidFill>
                  <a:srgbClr val="0080FF"/>
                </a:solidFill>
              </a:rPr>
              <a:t>FROM</a:t>
            </a:r>
            <a:r>
              <a:rPr lang="en-US" smtClean="0"/>
              <a:t> bc_municipality </a:t>
            </a:r>
            <a:br>
              <a:rPr lang="en-US" smtClean="0"/>
            </a:br>
            <a:r>
              <a:rPr lang="en-US" smtClean="0">
                <a:solidFill>
                  <a:srgbClr val="0080FF"/>
                </a:solidFill>
              </a:rPr>
              <a:t>ORDER BY</a:t>
            </a:r>
            <a:r>
              <a:rPr lang="en-US" smtClean="0"/>
              <a:t> hectares </a:t>
            </a:r>
            <a:r>
              <a:rPr lang="en-US" smtClean="0">
                <a:solidFill>
                  <a:srgbClr val="0080FF"/>
                </a:solidFill>
              </a:rPr>
              <a:t>DESC</a:t>
            </a:r>
            <a:r>
              <a:rPr lang="en-US" smtClean="0"/>
              <a:t> </a:t>
            </a:r>
            <a:br>
              <a:rPr lang="en-US" smtClean="0"/>
            </a:br>
            <a:r>
              <a:rPr lang="en-US" smtClean="0">
                <a:solidFill>
                  <a:srgbClr val="0080FF"/>
                </a:solidFill>
              </a:rPr>
              <a:t>LIMIT</a:t>
            </a:r>
            <a:r>
              <a:rPr lang="en-US" smtClean="0"/>
              <a:t> 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3.8 - Basic Exercises</a:t>
            </a:r>
          </a:p>
        </p:txBody>
      </p:sp>
      <p:sp>
        <p:nvSpPr>
          <p:cNvPr id="613379" name="Rectangle 3"/>
          <p:cNvSpPr>
            <a:spLocks noGrp="1" noChangeArrowheads="1"/>
          </p:cNvSpPr>
          <p:nvPr>
            <p:ph idx="1"/>
          </p:nvPr>
        </p:nvSpPr>
        <p:spPr/>
        <p:txBody>
          <a:bodyPr/>
          <a:lstStyle/>
          <a:p>
            <a:r>
              <a:rPr lang="en-US" smtClean="0"/>
              <a:t>What is the perimeter of the municipality of ‘VANCOUVER?’</a:t>
            </a:r>
          </a:p>
          <a:p>
            <a:r>
              <a:rPr lang="en-US" smtClean="0"/>
              <a:t>Hint – name = ‘VANCOUVER’</a:t>
            </a:r>
          </a:p>
          <a:p>
            <a:r>
              <a:rPr lang="en-US" smtClean="0">
                <a:solidFill>
                  <a:srgbClr val="0080FF"/>
                </a:solidFill>
              </a:rPr>
              <a:t>SELECT</a:t>
            </a:r>
            <a:r>
              <a:rPr lang="en-US" smtClean="0"/>
              <a:t> </a:t>
            </a:r>
            <a:r>
              <a:rPr lang="en-US" smtClean="0">
                <a:solidFill>
                  <a:srgbClr val="006007"/>
                </a:solidFill>
              </a:rPr>
              <a:t>ST_Perimeter(</a:t>
            </a:r>
            <a:r>
              <a:rPr lang="en-US" smtClean="0"/>
              <a:t>the_geom</a:t>
            </a:r>
            <a:r>
              <a:rPr lang="en-US" smtClean="0">
                <a:solidFill>
                  <a:srgbClr val="006007"/>
                </a:solidFill>
              </a:rPr>
              <a:t>)</a:t>
            </a:r>
            <a:r>
              <a:rPr lang="en-US" smtClean="0"/>
              <a:t> </a:t>
            </a:r>
            <a:br>
              <a:rPr lang="en-US" smtClean="0"/>
            </a:br>
            <a:r>
              <a:rPr lang="en-US" smtClean="0">
                <a:solidFill>
                  <a:srgbClr val="0080FF"/>
                </a:solidFill>
              </a:rPr>
              <a:t>FROM</a:t>
            </a:r>
            <a:r>
              <a:rPr lang="en-US" smtClean="0"/>
              <a:t> bc_municipality </a:t>
            </a:r>
            <a:br>
              <a:rPr lang="en-US" smtClean="0"/>
            </a:br>
            <a:r>
              <a:rPr lang="en-US" smtClean="0">
                <a:solidFill>
                  <a:srgbClr val="0080FF"/>
                </a:solidFill>
              </a:rPr>
              <a:t>WHERE</a:t>
            </a:r>
            <a:r>
              <a:rPr lang="en-US" smtClean="0"/>
              <a:t> name = 'VANCOUVER';</a:t>
            </a:r>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 calcmode="lin" valueType="num">
                                      <p:cBhvr additive="base">
                                        <p:cTn id="7" dur="500" fill="hold"/>
                                        <p:tgtEl>
                                          <p:spTgt spid="613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3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3379">
                                            <p:txEl>
                                              <p:pRg st="1" end="1"/>
                                            </p:txEl>
                                          </p:spTgt>
                                        </p:tgtEl>
                                        <p:attrNameLst>
                                          <p:attrName>style.visibility</p:attrName>
                                        </p:attrNameLst>
                                      </p:cBhvr>
                                      <p:to>
                                        <p:strVal val="visible"/>
                                      </p:to>
                                    </p:set>
                                    <p:anim calcmode="lin" valueType="num">
                                      <p:cBhvr additive="base">
                                        <p:cTn id="13" dur="500" fill="hold"/>
                                        <p:tgtEl>
                                          <p:spTgt spid="613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3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3379">
                                            <p:txEl>
                                              <p:pRg st="2" end="2"/>
                                            </p:txEl>
                                          </p:spTgt>
                                        </p:tgtEl>
                                        <p:attrNameLst>
                                          <p:attrName>style.visibility</p:attrName>
                                        </p:attrNameLst>
                                      </p:cBhvr>
                                      <p:to>
                                        <p:strVal val="visible"/>
                                      </p:to>
                                    </p:set>
                                    <p:anim calcmode="lin" valueType="num">
                                      <p:cBhvr additive="base">
                                        <p:cTn id="19" dur="500" fill="hold"/>
                                        <p:tgtEl>
                                          <p:spTgt spid="613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33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3.8 - Basic Exercises</a:t>
            </a:r>
          </a:p>
        </p:txBody>
      </p:sp>
      <p:sp>
        <p:nvSpPr>
          <p:cNvPr id="614403" name="Rectangle 3"/>
          <p:cNvSpPr>
            <a:spLocks noGrp="1" noChangeArrowheads="1"/>
          </p:cNvSpPr>
          <p:nvPr>
            <p:ph idx="1"/>
          </p:nvPr>
        </p:nvSpPr>
        <p:spPr/>
        <p:txBody>
          <a:bodyPr/>
          <a:lstStyle/>
          <a:p>
            <a:r>
              <a:rPr lang="en-US" smtClean="0"/>
              <a:t>What is the total area of all voting areas in hectares?</a:t>
            </a:r>
          </a:p>
          <a:p>
            <a:r>
              <a:rPr lang="en-US" smtClean="0"/>
              <a:t>Hint – 1 hectare = 10,000 m</a:t>
            </a:r>
            <a:r>
              <a:rPr lang="en-US" baseline="30000" smtClean="0"/>
              <a:t>2</a:t>
            </a:r>
          </a:p>
          <a:p>
            <a:r>
              <a:rPr lang="en-US" smtClean="0">
                <a:solidFill>
                  <a:srgbClr val="0080FF"/>
                </a:solidFill>
              </a:rPr>
              <a:t>SELECT</a:t>
            </a:r>
            <a:r>
              <a:rPr lang="en-US" smtClean="0"/>
              <a:t> </a:t>
            </a:r>
            <a:r>
              <a:rPr lang="en-US" smtClean="0">
                <a:solidFill>
                  <a:srgbClr val="006007"/>
                </a:solidFill>
              </a:rPr>
              <a:t>Sum(ST_Area(</a:t>
            </a:r>
            <a:r>
              <a:rPr lang="en-US" smtClean="0"/>
              <a:t>the_geom</a:t>
            </a:r>
            <a:r>
              <a:rPr lang="en-US" smtClean="0">
                <a:solidFill>
                  <a:srgbClr val="006007"/>
                </a:solidFill>
              </a:rPr>
              <a:t>))</a:t>
            </a:r>
            <a:r>
              <a:rPr lang="en-US" smtClean="0"/>
              <a:t>/10000 </a:t>
            </a:r>
            <a:br>
              <a:rPr lang="en-US" smtClean="0"/>
            </a:br>
            <a:r>
              <a:rPr lang="en-US" smtClean="0"/>
              <a:t>  </a:t>
            </a:r>
            <a:r>
              <a:rPr lang="en-US" smtClean="0">
                <a:solidFill>
                  <a:srgbClr val="0080FF"/>
                </a:solidFill>
              </a:rPr>
              <a:t>AS</a:t>
            </a:r>
            <a:r>
              <a:rPr lang="en-US" smtClean="0"/>
              <a:t> hectares </a:t>
            </a:r>
            <a:br>
              <a:rPr lang="en-US" smtClean="0"/>
            </a:br>
            <a:r>
              <a:rPr lang="en-US" smtClean="0">
                <a:solidFill>
                  <a:srgbClr val="0080FF"/>
                </a:solidFill>
              </a:rPr>
              <a:t>FROM</a:t>
            </a:r>
            <a:r>
              <a:rPr lang="en-US" smtClean="0"/>
              <a:t> bc_voting_areas;</a:t>
            </a:r>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anim calcmode="lin" valueType="num">
                                      <p:cBhvr additive="base">
                                        <p:cTn id="7" dur="500" fill="hold"/>
                                        <p:tgtEl>
                                          <p:spTgt spid="614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03">
                                            <p:txEl>
                                              <p:pRg st="1" end="1"/>
                                            </p:txEl>
                                          </p:spTgt>
                                        </p:tgtEl>
                                        <p:attrNameLst>
                                          <p:attrName>style.visibility</p:attrName>
                                        </p:attrNameLst>
                                      </p:cBhvr>
                                      <p:to>
                                        <p:strVal val="visible"/>
                                      </p:to>
                                    </p:set>
                                    <p:anim calcmode="lin" valueType="num">
                                      <p:cBhvr additive="base">
                                        <p:cTn id="13" dur="500" fill="hold"/>
                                        <p:tgtEl>
                                          <p:spTgt spid="614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03">
                                            <p:txEl>
                                              <p:pRg st="2" end="2"/>
                                            </p:txEl>
                                          </p:spTgt>
                                        </p:tgtEl>
                                        <p:attrNameLst>
                                          <p:attrName>style.visibility</p:attrName>
                                        </p:attrNameLst>
                                      </p:cBhvr>
                                      <p:to>
                                        <p:strVal val="visible"/>
                                      </p:to>
                                    </p:set>
                                    <p:anim calcmode="lin" valueType="num">
                                      <p:cBhvr additive="base">
                                        <p:cTn id="19" dur="500" fill="hold"/>
                                        <p:tgtEl>
                                          <p:spTgt spid="6144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3.8 - Basic Exercises</a:t>
            </a:r>
          </a:p>
        </p:txBody>
      </p:sp>
      <p:sp>
        <p:nvSpPr>
          <p:cNvPr id="615427" name="Rectangle 3"/>
          <p:cNvSpPr>
            <a:spLocks noGrp="1" noChangeArrowheads="1"/>
          </p:cNvSpPr>
          <p:nvPr>
            <p:ph idx="1"/>
          </p:nvPr>
        </p:nvSpPr>
        <p:spPr/>
        <p:txBody>
          <a:bodyPr/>
          <a:lstStyle/>
          <a:p>
            <a:r>
              <a:rPr lang="en-US" smtClean="0"/>
              <a:t>What is the total area of all voting areas with more than 100 voters in them?</a:t>
            </a:r>
          </a:p>
          <a:p>
            <a:r>
              <a:rPr lang="en-US" smtClean="0">
                <a:solidFill>
                  <a:srgbClr val="0080FF"/>
                </a:solidFill>
              </a:rPr>
              <a:t>SELECT</a:t>
            </a:r>
            <a:r>
              <a:rPr lang="en-US" smtClean="0"/>
              <a:t> </a:t>
            </a:r>
            <a:r>
              <a:rPr lang="en-US" smtClean="0">
                <a:solidFill>
                  <a:srgbClr val="006007"/>
                </a:solidFill>
              </a:rPr>
              <a:t>Sum(ST_Area(</a:t>
            </a:r>
            <a:r>
              <a:rPr lang="en-US" smtClean="0"/>
              <a:t>the_geom</a:t>
            </a:r>
            <a:r>
              <a:rPr lang="en-US" smtClean="0">
                <a:solidFill>
                  <a:srgbClr val="006007"/>
                </a:solidFill>
              </a:rPr>
              <a:t>))</a:t>
            </a:r>
            <a:r>
              <a:rPr lang="en-US" smtClean="0"/>
              <a:t>/10000 </a:t>
            </a:r>
            <a:r>
              <a:rPr lang="en-US" smtClean="0">
                <a:solidFill>
                  <a:srgbClr val="0080FF"/>
                </a:solidFill>
              </a:rPr>
              <a:t>AS</a:t>
            </a:r>
            <a:r>
              <a:rPr lang="en-US" smtClean="0"/>
              <a:t> hectares </a:t>
            </a:r>
            <a:br>
              <a:rPr lang="en-US" smtClean="0"/>
            </a:br>
            <a:r>
              <a:rPr lang="en-US" smtClean="0">
                <a:solidFill>
                  <a:srgbClr val="0080FF"/>
                </a:solidFill>
              </a:rPr>
              <a:t>FROM</a:t>
            </a:r>
            <a:r>
              <a:rPr lang="en-US" smtClean="0"/>
              <a:t> bc_voting_areas </a:t>
            </a:r>
            <a:br>
              <a:rPr lang="en-US" smtClean="0"/>
            </a:br>
            <a:r>
              <a:rPr lang="en-US" smtClean="0">
                <a:solidFill>
                  <a:srgbClr val="0080FF"/>
                </a:solidFill>
              </a:rPr>
              <a:t>WHERE</a:t>
            </a:r>
            <a:r>
              <a:rPr lang="en-US" smtClean="0"/>
              <a:t> vtotal &gt;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 calcmode="lin" valueType="num">
                                      <p:cBhvr additive="base">
                                        <p:cTn id="7" dur="500" fill="hold"/>
                                        <p:tgtEl>
                                          <p:spTgt spid="615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27">
                                            <p:txEl>
                                              <p:pRg st="1" end="1"/>
                                            </p:txEl>
                                          </p:spTgt>
                                        </p:tgtEl>
                                        <p:attrNameLst>
                                          <p:attrName>style.visibility</p:attrName>
                                        </p:attrNameLst>
                                      </p:cBhvr>
                                      <p:to>
                                        <p:strVal val="visible"/>
                                      </p:to>
                                    </p:set>
                                    <p:anim calcmode="lin" valueType="num">
                                      <p:cBhvr additive="base">
                                        <p:cTn id="13" dur="500" fill="hold"/>
                                        <p:tgtEl>
                                          <p:spTgt spid="615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4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3.8 - Basic Exercises</a:t>
            </a:r>
          </a:p>
        </p:txBody>
      </p:sp>
      <p:sp>
        <p:nvSpPr>
          <p:cNvPr id="616451" name="Rectangle 3"/>
          <p:cNvSpPr>
            <a:spLocks noGrp="1" noChangeArrowheads="1"/>
          </p:cNvSpPr>
          <p:nvPr>
            <p:ph idx="1"/>
          </p:nvPr>
        </p:nvSpPr>
        <p:spPr/>
        <p:txBody>
          <a:bodyPr/>
          <a:lstStyle/>
          <a:p>
            <a:r>
              <a:rPr lang="en-US" smtClean="0"/>
              <a:t>What is the length in kilometers of all roads named ‘Douglas St’?</a:t>
            </a:r>
          </a:p>
          <a:p>
            <a:r>
              <a:rPr lang="en-US" smtClean="0">
                <a:solidFill>
                  <a:srgbClr val="0080FF"/>
                </a:solidFill>
              </a:rPr>
              <a:t>SELECT</a:t>
            </a:r>
            <a:r>
              <a:rPr lang="en-US" smtClean="0"/>
              <a:t> </a:t>
            </a:r>
            <a:r>
              <a:rPr lang="en-US" smtClean="0">
                <a:solidFill>
                  <a:srgbClr val="006007"/>
                </a:solidFill>
              </a:rPr>
              <a:t>Sum(ST_Length(</a:t>
            </a:r>
            <a:r>
              <a:rPr lang="en-US" smtClean="0"/>
              <a:t>the_geom</a:t>
            </a:r>
            <a:r>
              <a:rPr lang="en-US" smtClean="0">
                <a:solidFill>
                  <a:srgbClr val="006007"/>
                </a:solidFill>
              </a:rPr>
              <a:t>))</a:t>
            </a:r>
            <a:r>
              <a:rPr lang="en-US" smtClean="0"/>
              <a:t>/1000 </a:t>
            </a:r>
            <a:r>
              <a:rPr lang="en-US" smtClean="0">
                <a:solidFill>
                  <a:srgbClr val="0080FF"/>
                </a:solidFill>
              </a:rPr>
              <a:t>AS</a:t>
            </a:r>
            <a:r>
              <a:rPr lang="en-US" smtClean="0"/>
              <a:t> kilometers </a:t>
            </a:r>
            <a:br>
              <a:rPr lang="en-US" smtClean="0"/>
            </a:br>
            <a:r>
              <a:rPr lang="en-US" smtClean="0">
                <a:solidFill>
                  <a:srgbClr val="0080FF"/>
                </a:solidFill>
              </a:rPr>
              <a:t>FROM</a:t>
            </a:r>
            <a:r>
              <a:rPr lang="en-US" smtClean="0"/>
              <a:t> bc_roads </a:t>
            </a:r>
            <a:br>
              <a:rPr lang="en-US" smtClean="0"/>
            </a:br>
            <a:r>
              <a:rPr lang="en-US" smtClean="0">
                <a:solidFill>
                  <a:srgbClr val="0080FF"/>
                </a:solidFill>
              </a:rPr>
              <a:t>WHERE</a:t>
            </a:r>
            <a:r>
              <a:rPr lang="en-US" smtClean="0"/>
              <a:t> name = 'Douglas 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 calcmode="lin" valueType="num">
                                      <p:cBhvr additive="base">
                                        <p:cTn id="7" dur="500" fill="hold"/>
                                        <p:tgtEl>
                                          <p:spTgt spid="616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6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451">
                                            <p:txEl>
                                              <p:pRg st="1" end="1"/>
                                            </p:txEl>
                                          </p:spTgt>
                                        </p:tgtEl>
                                        <p:attrNameLst>
                                          <p:attrName>style.visibility</p:attrName>
                                        </p:attrNameLst>
                                      </p:cBhvr>
                                      <p:to>
                                        <p:strVal val="visible"/>
                                      </p:to>
                                    </p:set>
                                    <p:anim calcmode="lin" valueType="num">
                                      <p:cBhvr additive="base">
                                        <p:cTn id="13" dur="500" fill="hold"/>
                                        <p:tgtEl>
                                          <p:spTgt spid="616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64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4.1 - Data Integrity</a:t>
            </a:r>
          </a:p>
        </p:txBody>
      </p:sp>
      <p:sp>
        <p:nvSpPr>
          <p:cNvPr id="86019" name="Rectangle 3"/>
          <p:cNvSpPr>
            <a:spLocks noGrp="1" noChangeArrowheads="1"/>
          </p:cNvSpPr>
          <p:nvPr>
            <p:ph idx="1"/>
          </p:nvPr>
        </p:nvSpPr>
        <p:spPr/>
        <p:txBody>
          <a:bodyPr/>
          <a:lstStyle/>
          <a:p>
            <a:pPr>
              <a:lnSpc>
                <a:spcPct val="90000"/>
              </a:lnSpc>
            </a:pPr>
            <a:r>
              <a:rPr lang="en-US" smtClean="0"/>
              <a:t>Spatial data algorithms embed expectations of structure </a:t>
            </a:r>
          </a:p>
          <a:p>
            <a:pPr>
              <a:lnSpc>
                <a:spcPct val="90000"/>
              </a:lnSpc>
            </a:pPr>
            <a:r>
              <a:rPr lang="en-US" smtClean="0"/>
              <a:t>PostGIS expects data to conform to the OGC Simple Features for SQL standard</a:t>
            </a:r>
          </a:p>
          <a:p>
            <a:pPr lvl="1">
              <a:lnSpc>
                <a:spcPct val="90000"/>
              </a:lnSpc>
            </a:pPr>
            <a:r>
              <a:rPr lang="en-US" smtClean="0"/>
              <a:t>Polygon rings don’t cross other rings </a:t>
            </a:r>
            <a:br>
              <a:rPr lang="en-US" smtClean="0"/>
            </a:br>
            <a:r>
              <a:rPr lang="en-US" smtClean="0"/>
              <a:t>or self-intersect</a:t>
            </a:r>
          </a:p>
          <a:p>
            <a:pPr lvl="1">
              <a:lnSpc>
                <a:spcPct val="90000"/>
              </a:lnSpc>
            </a:pPr>
            <a:r>
              <a:rPr lang="en-US" smtClean="0"/>
              <a:t>Multi-polygons are non-overlapping</a:t>
            </a:r>
          </a:p>
          <a:p>
            <a:pPr lvl="1">
              <a:lnSpc>
                <a:spcPct val="90000"/>
              </a:lnSpc>
            </a:pPr>
            <a:r>
              <a:rPr lang="en-US" smtClean="0"/>
              <a:t>Interior rings can touch exteriors, but only at one point</a:t>
            </a:r>
          </a:p>
          <a:p>
            <a:pPr lvl="1">
              <a:lnSpc>
                <a:spcPct val="90000"/>
              </a:lnSpc>
            </a:pPr>
            <a:r>
              <a:rPr lang="en-US" smtClean="0"/>
              <a:t>Ring orientation is unimportant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4.1 - Data Integrity</a:t>
            </a:r>
          </a:p>
        </p:txBody>
      </p:sp>
      <p:grpSp>
        <p:nvGrpSpPr>
          <p:cNvPr id="87043" name="Group 3"/>
          <p:cNvGrpSpPr>
            <a:grpSpLocks/>
          </p:cNvGrpSpPr>
          <p:nvPr/>
        </p:nvGrpSpPr>
        <p:grpSpPr bwMode="auto">
          <a:xfrm>
            <a:off x="1790700" y="1879600"/>
            <a:ext cx="5562600" cy="2033588"/>
            <a:chOff x="1200" y="1184"/>
            <a:chExt cx="3504" cy="1281"/>
          </a:xfrm>
        </p:grpSpPr>
        <p:sp>
          <p:nvSpPr>
            <p:cNvPr id="87045" name="Freeform 4"/>
            <p:cNvSpPr>
              <a:spLocks/>
            </p:cNvSpPr>
            <p:nvPr/>
          </p:nvSpPr>
          <p:spPr bwMode="auto">
            <a:xfrm>
              <a:off x="1200" y="1280"/>
              <a:ext cx="1152" cy="1152"/>
            </a:xfrm>
            <a:custGeom>
              <a:avLst/>
              <a:gdLst>
                <a:gd name="T0" fmla="*/ 0 w 1152"/>
                <a:gd name="T1" fmla="*/ 1152 h 1152"/>
                <a:gd name="T2" fmla="*/ 0 w 1152"/>
                <a:gd name="T3" fmla="*/ 288 h 1152"/>
                <a:gd name="T4" fmla="*/ 528 w 1152"/>
                <a:gd name="T5" fmla="*/ 336 h 1152"/>
                <a:gd name="T6" fmla="*/ 816 w 1152"/>
                <a:gd name="T7" fmla="*/ 0 h 1152"/>
                <a:gd name="T8" fmla="*/ 1152 w 1152"/>
                <a:gd name="T9" fmla="*/ 144 h 1152"/>
                <a:gd name="T10" fmla="*/ 923 w 1152"/>
                <a:gd name="T11" fmla="*/ 505 h 1152"/>
                <a:gd name="T12" fmla="*/ 816 w 1152"/>
                <a:gd name="T13" fmla="*/ 768 h 1152"/>
                <a:gd name="T14" fmla="*/ 576 w 1152"/>
                <a:gd name="T15" fmla="*/ 768 h 1152"/>
                <a:gd name="T16" fmla="*/ 528 w 1152"/>
                <a:gd name="T17" fmla="*/ 912 h 1152"/>
                <a:gd name="T18" fmla="*/ 0 w 1152"/>
                <a:gd name="T19" fmla="*/ 1152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2"/>
                <a:gd name="T31" fmla="*/ 0 h 1152"/>
                <a:gd name="T32" fmla="*/ 1152 w 1152"/>
                <a:gd name="T33" fmla="*/ 1152 h 1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2" h="1152">
                  <a:moveTo>
                    <a:pt x="0" y="1152"/>
                  </a:moveTo>
                  <a:lnTo>
                    <a:pt x="0" y="288"/>
                  </a:lnTo>
                  <a:lnTo>
                    <a:pt x="528" y="336"/>
                  </a:lnTo>
                  <a:lnTo>
                    <a:pt x="816" y="0"/>
                  </a:lnTo>
                  <a:lnTo>
                    <a:pt x="1152" y="144"/>
                  </a:lnTo>
                  <a:cubicBezTo>
                    <a:pt x="907" y="535"/>
                    <a:pt x="846" y="664"/>
                    <a:pt x="923" y="505"/>
                  </a:cubicBezTo>
                  <a:lnTo>
                    <a:pt x="816" y="768"/>
                  </a:lnTo>
                  <a:lnTo>
                    <a:pt x="576" y="768"/>
                  </a:lnTo>
                  <a:lnTo>
                    <a:pt x="528" y="912"/>
                  </a:lnTo>
                  <a:lnTo>
                    <a:pt x="0" y="1152"/>
                  </a:lnTo>
                  <a:close/>
                </a:path>
              </a:pathLst>
            </a:custGeom>
            <a:solidFill>
              <a:schemeClr val="accent1"/>
            </a:solidFill>
            <a:ln w="9525" cap="flat" cmpd="sng">
              <a:solidFill>
                <a:schemeClr val="bg1"/>
              </a:solidFill>
              <a:prstDash val="solid"/>
              <a:round/>
              <a:headEnd/>
              <a:tailEnd/>
            </a:ln>
          </p:spPr>
          <p:txBody>
            <a:bodyPr wrap="none" anchor="ctr"/>
            <a:lstStyle/>
            <a:p>
              <a:endParaRPr lang="en-GB"/>
            </a:p>
          </p:txBody>
        </p:sp>
        <p:sp>
          <p:nvSpPr>
            <p:cNvPr id="87046" name="Freeform 5"/>
            <p:cNvSpPr>
              <a:spLocks/>
            </p:cNvSpPr>
            <p:nvPr/>
          </p:nvSpPr>
          <p:spPr bwMode="auto">
            <a:xfrm>
              <a:off x="2928" y="1184"/>
              <a:ext cx="1632" cy="1248"/>
            </a:xfrm>
            <a:custGeom>
              <a:avLst/>
              <a:gdLst>
                <a:gd name="T0" fmla="*/ 528 w 1632"/>
                <a:gd name="T1" fmla="*/ 1248 h 1248"/>
                <a:gd name="T2" fmla="*/ 0 w 1632"/>
                <a:gd name="T3" fmla="*/ 672 h 1248"/>
                <a:gd name="T4" fmla="*/ 1632 w 1632"/>
                <a:gd name="T5" fmla="*/ 480 h 1248"/>
                <a:gd name="T6" fmla="*/ 912 w 1632"/>
                <a:gd name="T7" fmla="*/ 0 h 1248"/>
                <a:gd name="T8" fmla="*/ 528 w 1632"/>
                <a:gd name="T9" fmla="*/ 1248 h 1248"/>
                <a:gd name="T10" fmla="*/ 0 60000 65536"/>
                <a:gd name="T11" fmla="*/ 0 60000 65536"/>
                <a:gd name="T12" fmla="*/ 0 60000 65536"/>
                <a:gd name="T13" fmla="*/ 0 60000 65536"/>
                <a:gd name="T14" fmla="*/ 0 60000 65536"/>
                <a:gd name="T15" fmla="*/ 0 w 1632"/>
                <a:gd name="T16" fmla="*/ 0 h 1248"/>
                <a:gd name="T17" fmla="*/ 1632 w 1632"/>
                <a:gd name="T18" fmla="*/ 1248 h 1248"/>
              </a:gdLst>
              <a:ahLst/>
              <a:cxnLst>
                <a:cxn ang="T10">
                  <a:pos x="T0" y="T1"/>
                </a:cxn>
                <a:cxn ang="T11">
                  <a:pos x="T2" y="T3"/>
                </a:cxn>
                <a:cxn ang="T12">
                  <a:pos x="T4" y="T5"/>
                </a:cxn>
                <a:cxn ang="T13">
                  <a:pos x="T6" y="T7"/>
                </a:cxn>
                <a:cxn ang="T14">
                  <a:pos x="T8" y="T9"/>
                </a:cxn>
              </a:cxnLst>
              <a:rect l="T15" t="T16" r="T17" b="T18"/>
              <a:pathLst>
                <a:path w="1632" h="1248">
                  <a:moveTo>
                    <a:pt x="528" y="1248"/>
                  </a:moveTo>
                  <a:lnTo>
                    <a:pt x="0" y="672"/>
                  </a:lnTo>
                  <a:lnTo>
                    <a:pt x="1632" y="480"/>
                  </a:lnTo>
                  <a:lnTo>
                    <a:pt x="912" y="0"/>
                  </a:lnTo>
                  <a:lnTo>
                    <a:pt x="528" y="1248"/>
                  </a:lnTo>
                  <a:close/>
                </a:path>
              </a:pathLst>
            </a:custGeom>
            <a:solidFill>
              <a:schemeClr val="accent2"/>
            </a:solidFill>
            <a:ln w="9525" cap="flat" cmpd="sng">
              <a:solidFill>
                <a:schemeClr val="bg1"/>
              </a:solidFill>
              <a:prstDash val="solid"/>
              <a:round/>
              <a:headEnd/>
              <a:tailEnd/>
            </a:ln>
          </p:spPr>
          <p:txBody>
            <a:bodyPr wrap="none" anchor="ctr"/>
            <a:lstStyle/>
            <a:p>
              <a:endParaRPr lang="en-GB"/>
            </a:p>
          </p:txBody>
        </p:sp>
        <p:sp>
          <p:nvSpPr>
            <p:cNvPr id="87047" name="Text Box 6"/>
            <p:cNvSpPr txBox="1">
              <a:spLocks noChangeArrowheads="1"/>
            </p:cNvSpPr>
            <p:nvPr/>
          </p:nvSpPr>
          <p:spPr bwMode="auto">
            <a:xfrm>
              <a:off x="1776" y="2200"/>
              <a:ext cx="1104" cy="265"/>
            </a:xfrm>
            <a:prstGeom prst="rect">
              <a:avLst/>
            </a:prstGeom>
            <a:noFill/>
            <a:ln w="9525">
              <a:noFill/>
              <a:miter lim="800000"/>
              <a:headEnd/>
              <a:tailEnd/>
            </a:ln>
          </p:spPr>
          <p:txBody>
            <a:bodyPr>
              <a:spAutoFit/>
            </a:bodyPr>
            <a:lstStyle/>
            <a:p>
              <a:pPr>
                <a:spcBef>
                  <a:spcPct val="50000"/>
                </a:spcBef>
              </a:pPr>
              <a:r>
                <a:rPr lang="en-US" b="0">
                  <a:solidFill>
                    <a:schemeClr val="bg2"/>
                  </a:solidFill>
                </a:rPr>
                <a:t>Valid</a:t>
              </a:r>
            </a:p>
          </p:txBody>
        </p:sp>
        <p:sp>
          <p:nvSpPr>
            <p:cNvPr id="87048" name="Text Box 7"/>
            <p:cNvSpPr txBox="1">
              <a:spLocks noChangeArrowheads="1"/>
            </p:cNvSpPr>
            <p:nvPr/>
          </p:nvSpPr>
          <p:spPr bwMode="auto">
            <a:xfrm>
              <a:off x="3600" y="2200"/>
              <a:ext cx="1104" cy="265"/>
            </a:xfrm>
            <a:prstGeom prst="rect">
              <a:avLst/>
            </a:prstGeom>
            <a:noFill/>
            <a:ln w="9525">
              <a:noFill/>
              <a:miter lim="800000"/>
              <a:headEnd/>
              <a:tailEnd/>
            </a:ln>
          </p:spPr>
          <p:txBody>
            <a:bodyPr>
              <a:spAutoFit/>
            </a:bodyPr>
            <a:lstStyle/>
            <a:p>
              <a:pPr>
                <a:spcBef>
                  <a:spcPct val="50000"/>
                </a:spcBef>
              </a:pPr>
              <a:r>
                <a:rPr lang="en-US" b="0">
                  <a:solidFill>
                    <a:schemeClr val="bg2"/>
                  </a:solidFill>
                </a:rPr>
                <a:t>Invalid</a:t>
              </a:r>
            </a:p>
          </p:txBody>
        </p:sp>
      </p:grpSp>
      <p:sp>
        <p:nvSpPr>
          <p:cNvPr id="87044" name="Text Box 8"/>
          <p:cNvSpPr txBox="1">
            <a:spLocks noChangeArrowheads="1"/>
          </p:cNvSpPr>
          <p:nvPr/>
        </p:nvSpPr>
        <p:spPr bwMode="auto">
          <a:xfrm>
            <a:off x="1066800" y="4495800"/>
            <a:ext cx="7467600" cy="1865126"/>
          </a:xfrm>
          <a:prstGeom prst="rect">
            <a:avLst/>
          </a:prstGeom>
          <a:noFill/>
          <a:ln w="9525">
            <a:noFill/>
            <a:miter lim="800000"/>
            <a:headEnd/>
            <a:tailEnd/>
          </a:ln>
        </p:spPr>
        <p:txBody>
          <a:bodyPr wrap="square">
            <a:spAutoFit/>
          </a:bodyPr>
          <a:lstStyle/>
          <a:p>
            <a:pPr>
              <a:spcBef>
                <a:spcPct val="50000"/>
              </a:spcBef>
            </a:pPr>
            <a:r>
              <a:rPr lang="en-US" sz="3200" dirty="0">
                <a:solidFill>
                  <a:srgbClr val="0080FF"/>
                </a:solidFill>
              </a:rPr>
              <a:t>SELECT</a:t>
            </a:r>
            <a:r>
              <a:rPr lang="en-US" sz="3200" dirty="0"/>
              <a:t> </a:t>
            </a:r>
            <a:r>
              <a:rPr lang="en-US" sz="3200" dirty="0" err="1"/>
              <a:t>gid</a:t>
            </a:r>
            <a:r>
              <a:rPr lang="en-US" sz="3200" dirty="0"/>
              <a:t> </a:t>
            </a:r>
            <a:br>
              <a:rPr lang="en-US" sz="3200" dirty="0"/>
            </a:br>
            <a:r>
              <a:rPr lang="en-US" sz="3200" dirty="0">
                <a:solidFill>
                  <a:srgbClr val="0080FF"/>
                </a:solidFill>
              </a:rPr>
              <a:t>FROM</a:t>
            </a:r>
            <a:r>
              <a:rPr lang="en-US" sz="3200" dirty="0"/>
              <a:t> </a:t>
            </a:r>
            <a:r>
              <a:rPr lang="en-US" sz="3200" dirty="0" err="1"/>
              <a:t>bc_voting_areas</a:t>
            </a:r>
            <a:r>
              <a:rPr lang="en-US" sz="3200" dirty="0"/>
              <a:t> </a:t>
            </a:r>
            <a:br>
              <a:rPr lang="en-US" sz="3200" dirty="0"/>
            </a:br>
            <a:r>
              <a:rPr lang="en-US" sz="3200" dirty="0">
                <a:solidFill>
                  <a:srgbClr val="0080FF"/>
                </a:solidFill>
              </a:rPr>
              <a:t>WHERE</a:t>
            </a:r>
            <a:r>
              <a:rPr lang="en-US" sz="3200" dirty="0"/>
              <a:t> </a:t>
            </a:r>
            <a:br>
              <a:rPr lang="en-US" sz="3200" dirty="0"/>
            </a:br>
            <a:r>
              <a:rPr lang="en-US" sz="3200" dirty="0"/>
              <a:t>  </a:t>
            </a:r>
            <a:r>
              <a:rPr lang="en-US" sz="3200" dirty="0">
                <a:solidFill>
                  <a:srgbClr val="0080FF"/>
                </a:solidFill>
              </a:rPr>
              <a:t>NOT</a:t>
            </a:r>
            <a:r>
              <a:rPr lang="en-US" sz="3200" dirty="0"/>
              <a:t> </a:t>
            </a:r>
            <a:r>
              <a:rPr lang="en-US" sz="3200" dirty="0" err="1">
                <a:solidFill>
                  <a:srgbClr val="006007"/>
                </a:solidFill>
              </a:rPr>
              <a:t>ST_IsValid</a:t>
            </a:r>
            <a:r>
              <a:rPr lang="en-US" sz="3200" dirty="0">
                <a:solidFill>
                  <a:srgbClr val="006007"/>
                </a:solidFill>
              </a:rPr>
              <a:t>(</a:t>
            </a:r>
            <a:r>
              <a:rPr lang="en-US" sz="3200" dirty="0" err="1"/>
              <a:t>the_geom</a:t>
            </a:r>
            <a:r>
              <a:rPr lang="en-US" sz="3200" dirty="0">
                <a:solidFill>
                  <a:srgbClr val="006007"/>
                </a:solidFill>
              </a:rPr>
              <a:t>)</a:t>
            </a:r>
            <a:r>
              <a:rPr lang="en-US" sz="3200" dirty="0"/>
              <a:t>;</a:t>
            </a:r>
            <a:endParaRPr lang="en-US" sz="3200" b="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4.1 - Data Integrity</a:t>
            </a:r>
          </a:p>
        </p:txBody>
      </p:sp>
      <p:sp>
        <p:nvSpPr>
          <p:cNvPr id="88067" name="Rectangle 3"/>
          <p:cNvSpPr>
            <a:spLocks noGrp="1" noChangeArrowheads="1"/>
          </p:cNvSpPr>
          <p:nvPr>
            <p:ph idx="1"/>
          </p:nvPr>
        </p:nvSpPr>
        <p:spPr>
          <a:xfrm>
            <a:off x="1219200" y="1676400"/>
            <a:ext cx="7924800" cy="5181600"/>
          </a:xfrm>
        </p:spPr>
        <p:txBody>
          <a:bodyPr/>
          <a:lstStyle/>
          <a:p>
            <a:pPr>
              <a:lnSpc>
                <a:spcPct val="90000"/>
              </a:lnSpc>
            </a:pPr>
            <a:r>
              <a:rPr lang="en-US" sz="3200" b="1" dirty="0" smtClean="0"/>
              <a:t>4897</a:t>
            </a:r>
            <a:r>
              <a:rPr lang="en-US" sz="3200" dirty="0" smtClean="0"/>
              <a:t> is </a:t>
            </a:r>
            <a:r>
              <a:rPr lang="en-US" sz="3200" b="1" dirty="0" smtClean="0"/>
              <a:t>INVALID</a:t>
            </a:r>
            <a:r>
              <a:rPr lang="en-US" sz="3200" dirty="0" smtClean="0"/>
              <a:t>!</a:t>
            </a:r>
          </a:p>
          <a:p>
            <a:pPr>
              <a:lnSpc>
                <a:spcPct val="90000"/>
              </a:lnSpc>
            </a:pPr>
            <a:r>
              <a:rPr lang="en-US" sz="3200" dirty="0" smtClean="0">
                <a:solidFill>
                  <a:srgbClr val="0080FF"/>
                </a:solidFill>
              </a:rPr>
              <a:t>SELECT</a:t>
            </a:r>
            <a:r>
              <a:rPr lang="en-US" sz="3200" dirty="0" smtClean="0"/>
              <a:t> </a:t>
            </a:r>
            <a:br>
              <a:rPr lang="en-US" sz="3200" dirty="0" smtClean="0"/>
            </a:br>
            <a:r>
              <a:rPr lang="en-US" sz="3200" dirty="0" smtClean="0"/>
              <a:t>  </a:t>
            </a:r>
            <a:r>
              <a:rPr lang="en-US" sz="3200" dirty="0" err="1" smtClean="0">
                <a:solidFill>
                  <a:srgbClr val="006007"/>
                </a:solidFill>
              </a:rPr>
              <a:t>ST_IsValid</a:t>
            </a:r>
            <a:r>
              <a:rPr lang="en-US" sz="3200" dirty="0" smtClean="0">
                <a:solidFill>
                  <a:srgbClr val="006007"/>
                </a:solidFill>
              </a:rPr>
              <a:t>(</a:t>
            </a:r>
            <a:r>
              <a:rPr lang="en-US" sz="3200" b="1" dirty="0" err="1" smtClean="0">
                <a:solidFill>
                  <a:srgbClr val="006007"/>
                </a:solidFill>
              </a:rPr>
              <a:t>ST_Buffer</a:t>
            </a:r>
            <a:r>
              <a:rPr lang="en-US" sz="3200" b="1" dirty="0" smtClean="0">
                <a:solidFill>
                  <a:srgbClr val="006007"/>
                </a:solidFill>
              </a:rPr>
              <a:t>(</a:t>
            </a:r>
            <a:r>
              <a:rPr lang="en-US" sz="3200" b="1" dirty="0" err="1" smtClean="0"/>
              <a:t>the_geom</a:t>
            </a:r>
            <a:r>
              <a:rPr lang="en-US" sz="3200" b="1" dirty="0" smtClean="0"/>
              <a:t>, 0.0</a:t>
            </a:r>
            <a:r>
              <a:rPr lang="en-US" sz="3200" b="1" dirty="0" smtClean="0">
                <a:solidFill>
                  <a:srgbClr val="006007"/>
                </a:solidFill>
              </a:rPr>
              <a:t>)</a:t>
            </a:r>
            <a:r>
              <a:rPr lang="en-US" sz="3200" dirty="0" smtClean="0">
                <a:solidFill>
                  <a:srgbClr val="006007"/>
                </a:solidFill>
              </a:rPr>
              <a:t>)</a:t>
            </a:r>
            <a:r>
              <a:rPr lang="en-US" sz="3200" dirty="0" smtClean="0"/>
              <a:t> </a:t>
            </a:r>
            <a:br>
              <a:rPr lang="en-US" sz="3200" dirty="0" smtClean="0"/>
            </a:br>
            <a:r>
              <a:rPr lang="en-US" sz="3200" dirty="0" smtClean="0">
                <a:solidFill>
                  <a:srgbClr val="0080FF"/>
                </a:solidFill>
              </a:rPr>
              <a:t>FROM</a:t>
            </a:r>
            <a:r>
              <a:rPr lang="en-US" sz="3200" dirty="0" smtClean="0"/>
              <a:t> </a:t>
            </a:r>
            <a:r>
              <a:rPr lang="en-US" sz="3200" dirty="0" err="1" smtClean="0"/>
              <a:t>bc_voting_areas</a:t>
            </a:r>
            <a:r>
              <a:rPr lang="en-US" sz="3200" dirty="0" smtClean="0"/>
              <a:t> </a:t>
            </a:r>
            <a:br>
              <a:rPr lang="en-US" sz="3200" dirty="0" smtClean="0"/>
            </a:br>
            <a:r>
              <a:rPr lang="en-US" sz="3200" dirty="0" smtClean="0">
                <a:solidFill>
                  <a:srgbClr val="0080FF"/>
                </a:solidFill>
              </a:rPr>
              <a:t>WHERE</a:t>
            </a:r>
            <a:r>
              <a:rPr lang="en-US" sz="3200" dirty="0" smtClean="0"/>
              <a:t> </a:t>
            </a:r>
            <a:r>
              <a:rPr lang="en-US" sz="3200" dirty="0" err="1" smtClean="0"/>
              <a:t>gid</a:t>
            </a:r>
            <a:r>
              <a:rPr lang="en-US" sz="3200" dirty="0" smtClean="0"/>
              <a:t> = 4897;</a:t>
            </a:r>
          </a:p>
          <a:p>
            <a:pPr>
              <a:lnSpc>
                <a:spcPct val="90000"/>
              </a:lnSpc>
            </a:pPr>
            <a:r>
              <a:rPr lang="en-US" sz="3200" dirty="0" smtClean="0">
                <a:solidFill>
                  <a:srgbClr val="0080FF"/>
                </a:solidFill>
              </a:rPr>
              <a:t>UPDATE</a:t>
            </a:r>
            <a:r>
              <a:rPr lang="en-US" sz="3200" dirty="0" smtClean="0"/>
              <a:t> </a:t>
            </a:r>
            <a:r>
              <a:rPr lang="en-US" sz="3200" dirty="0" err="1" smtClean="0"/>
              <a:t>bc_voting_areas</a:t>
            </a:r>
            <a:r>
              <a:rPr lang="en-US" sz="3200" dirty="0" smtClean="0"/>
              <a:t> </a:t>
            </a:r>
            <a:br>
              <a:rPr lang="en-US" sz="3200" dirty="0" smtClean="0"/>
            </a:br>
            <a:r>
              <a:rPr lang="en-US" sz="3200" dirty="0" smtClean="0">
                <a:solidFill>
                  <a:srgbClr val="0080FF"/>
                </a:solidFill>
              </a:rPr>
              <a:t>SET</a:t>
            </a:r>
            <a:r>
              <a:rPr lang="en-US" sz="3200" dirty="0" smtClean="0"/>
              <a:t> </a:t>
            </a:r>
            <a:br>
              <a:rPr lang="en-US" sz="3200" dirty="0" smtClean="0"/>
            </a:br>
            <a:r>
              <a:rPr lang="en-US" sz="3200" dirty="0" smtClean="0"/>
              <a:t>  </a:t>
            </a:r>
            <a:r>
              <a:rPr lang="en-US" sz="3200" dirty="0" err="1" smtClean="0"/>
              <a:t>the_geom</a:t>
            </a:r>
            <a:r>
              <a:rPr lang="en-US" sz="3200" dirty="0" smtClean="0"/>
              <a:t> = </a:t>
            </a:r>
            <a:r>
              <a:rPr lang="en-US" sz="3200" dirty="0" err="1" smtClean="0">
                <a:solidFill>
                  <a:srgbClr val="006007"/>
                </a:solidFill>
              </a:rPr>
              <a:t>ST_Buffer</a:t>
            </a:r>
            <a:r>
              <a:rPr lang="en-US" sz="3200" dirty="0" smtClean="0">
                <a:solidFill>
                  <a:srgbClr val="006007"/>
                </a:solidFill>
              </a:rPr>
              <a:t>(</a:t>
            </a:r>
            <a:r>
              <a:rPr lang="en-US" sz="3200" dirty="0" err="1" smtClean="0"/>
              <a:t>the_geom</a:t>
            </a:r>
            <a:r>
              <a:rPr lang="en-US" sz="3200" dirty="0" smtClean="0"/>
              <a:t>, 0.0</a:t>
            </a:r>
            <a:r>
              <a:rPr lang="en-US" sz="3200" dirty="0" smtClean="0">
                <a:solidFill>
                  <a:srgbClr val="006007"/>
                </a:solidFill>
              </a:rPr>
              <a:t>)</a:t>
            </a:r>
            <a:r>
              <a:rPr lang="en-US" sz="3200" dirty="0" smtClean="0"/>
              <a:t> </a:t>
            </a:r>
            <a:r>
              <a:rPr lang="en-US" sz="3200" dirty="0" smtClean="0">
                <a:solidFill>
                  <a:srgbClr val="0080FF"/>
                </a:solidFill>
              </a:rPr>
              <a:t>WHERE</a:t>
            </a:r>
            <a:r>
              <a:rPr lang="en-US" sz="3200" dirty="0" smtClean="0"/>
              <a:t> </a:t>
            </a:r>
            <a:r>
              <a:rPr lang="en-US" sz="3200" dirty="0" err="1" smtClean="0"/>
              <a:t>gid</a:t>
            </a:r>
            <a:r>
              <a:rPr lang="en-US" sz="3200" dirty="0" smtClean="0"/>
              <a:t> = 4897;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4.2 - Distance Queries</a:t>
            </a:r>
          </a:p>
        </p:txBody>
      </p:sp>
      <p:sp>
        <p:nvSpPr>
          <p:cNvPr id="89091" name="Rectangle 3"/>
          <p:cNvSpPr>
            <a:spLocks noGrp="1" noChangeArrowheads="1"/>
          </p:cNvSpPr>
          <p:nvPr>
            <p:ph idx="1"/>
          </p:nvPr>
        </p:nvSpPr>
        <p:spPr/>
        <p:txBody>
          <a:bodyPr/>
          <a:lstStyle/>
          <a:p>
            <a:r>
              <a:rPr lang="en-US" smtClean="0"/>
              <a:t>How many BC Unity Party supporters live within 2 kilometers of the </a:t>
            </a:r>
            <a:br>
              <a:rPr lang="en-US" smtClean="0"/>
            </a:br>
            <a:r>
              <a:rPr lang="en-US" smtClean="0"/>
              <a:t>‘Tabor Arms’ pub?</a:t>
            </a:r>
          </a:p>
          <a:p>
            <a:r>
              <a:rPr lang="en-US" smtClean="0">
                <a:solidFill>
                  <a:srgbClr val="0080FF"/>
                </a:solidFill>
              </a:rPr>
              <a:t>SELECT</a:t>
            </a:r>
            <a:r>
              <a:rPr lang="en-US" smtClean="0"/>
              <a:t> </a:t>
            </a:r>
            <a:r>
              <a:rPr lang="en-US" smtClean="0">
                <a:solidFill>
                  <a:srgbClr val="006007"/>
                </a:solidFill>
              </a:rPr>
              <a:t>ST_AsText(</a:t>
            </a:r>
            <a:r>
              <a:rPr lang="en-US" smtClean="0"/>
              <a:t>the_geom</a:t>
            </a:r>
            <a:r>
              <a:rPr lang="en-US" smtClean="0">
                <a:solidFill>
                  <a:srgbClr val="006007"/>
                </a:solidFill>
              </a:rPr>
              <a:t>)</a:t>
            </a:r>
            <a:r>
              <a:rPr lang="en-US" smtClean="0"/>
              <a:t> </a:t>
            </a:r>
            <a:br>
              <a:rPr lang="en-US" smtClean="0"/>
            </a:br>
            <a:r>
              <a:rPr lang="en-US" smtClean="0">
                <a:solidFill>
                  <a:srgbClr val="0080FF"/>
                </a:solidFill>
              </a:rPr>
              <a:t>FROM</a:t>
            </a:r>
            <a:r>
              <a:rPr lang="en-US" smtClean="0"/>
              <a:t> bc_pubs </a:t>
            </a:r>
            <a:br>
              <a:rPr lang="en-US" smtClean="0"/>
            </a:br>
            <a:r>
              <a:rPr lang="en-US" smtClean="0">
                <a:solidFill>
                  <a:srgbClr val="0080FF"/>
                </a:solidFill>
              </a:rPr>
              <a:t>WHERE</a:t>
            </a:r>
            <a:r>
              <a:rPr lang="en-US" smtClean="0"/>
              <a:t> name </a:t>
            </a:r>
            <a:r>
              <a:rPr lang="en-US" smtClean="0">
                <a:solidFill>
                  <a:srgbClr val="0080FF"/>
                </a:solidFill>
              </a:rPr>
              <a:t>ILIKE</a:t>
            </a:r>
            <a:r>
              <a:rPr lang="en-US" smtClean="0"/>
              <a:t> ‘Tabor Arms%’;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Who is using PostGIS?</a:t>
            </a:r>
          </a:p>
        </p:txBody>
      </p:sp>
      <p:sp>
        <p:nvSpPr>
          <p:cNvPr id="19459" name="Rectangle 3"/>
          <p:cNvSpPr>
            <a:spLocks noGrp="1" noChangeArrowheads="1"/>
          </p:cNvSpPr>
          <p:nvPr>
            <p:ph idx="1"/>
          </p:nvPr>
        </p:nvSpPr>
        <p:spPr/>
        <p:txBody>
          <a:bodyPr/>
          <a:lstStyle/>
          <a:p>
            <a:r>
              <a:rPr lang="en-US" smtClean="0">
                <a:solidFill>
                  <a:schemeClr val="bg2"/>
                </a:solidFill>
              </a:rPr>
              <a:t>The Ministry of Sustainable Resource Management (British Columbia, Canada)</a:t>
            </a:r>
            <a:r>
              <a:rPr lang="en-US" smtClean="0"/>
              <a:t> uses PostGIS to store, manage and analyze their Digital Road Atlas, a large and complex road network database.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4.2 - Distance Queries</a:t>
            </a:r>
          </a:p>
        </p:txBody>
      </p:sp>
      <p:sp>
        <p:nvSpPr>
          <p:cNvPr id="90115" name="Rectangle 3"/>
          <p:cNvSpPr>
            <a:spLocks noGrp="1" noChangeArrowheads="1"/>
          </p:cNvSpPr>
          <p:nvPr>
            <p:ph idx="1"/>
          </p:nvPr>
        </p:nvSpPr>
        <p:spPr>
          <a:xfrm>
            <a:off x="1066800" y="1752600"/>
            <a:ext cx="7696200" cy="4419600"/>
          </a:xfrm>
        </p:spPr>
        <p:txBody>
          <a:bodyPr/>
          <a:lstStyle/>
          <a:p>
            <a:pPr>
              <a:lnSpc>
                <a:spcPct val="90000"/>
              </a:lnSpc>
            </a:pPr>
            <a:r>
              <a:rPr lang="en-US" dirty="0" smtClean="0">
                <a:solidFill>
                  <a:srgbClr val="0080FF"/>
                </a:solidFill>
              </a:rPr>
              <a:t>SELECT</a:t>
            </a:r>
            <a:r>
              <a:rPr lang="en-US" dirty="0" smtClean="0"/>
              <a:t> </a:t>
            </a:r>
            <a:r>
              <a:rPr lang="en-US" dirty="0" smtClean="0">
                <a:solidFill>
                  <a:srgbClr val="006007"/>
                </a:solidFill>
              </a:rPr>
              <a:t>Sum(</a:t>
            </a:r>
            <a:r>
              <a:rPr lang="en-US" dirty="0" smtClean="0"/>
              <a:t>unity</a:t>
            </a:r>
            <a:r>
              <a:rPr lang="en-US" dirty="0" smtClean="0">
                <a:solidFill>
                  <a:srgbClr val="006007"/>
                </a:solidFill>
              </a:rPr>
              <a:t>)</a:t>
            </a:r>
            <a:r>
              <a:rPr lang="en-US" dirty="0" smtClean="0"/>
              <a:t> </a:t>
            </a:r>
            <a:r>
              <a:rPr lang="en-US" dirty="0" smtClean="0">
                <a:solidFill>
                  <a:srgbClr val="0080FF"/>
                </a:solidFill>
              </a:rPr>
              <a:t>AS</a:t>
            </a:r>
            <a:r>
              <a:rPr lang="en-US" dirty="0" smtClean="0"/>
              <a:t> </a:t>
            </a:r>
            <a:r>
              <a:rPr lang="en-US" dirty="0" err="1" smtClean="0"/>
              <a:t>unity_voters</a:t>
            </a:r>
            <a:r>
              <a:rPr lang="en-US" dirty="0" smtClean="0"/>
              <a:t> </a:t>
            </a:r>
            <a:br>
              <a:rPr lang="en-US" dirty="0" smtClean="0"/>
            </a:br>
            <a:r>
              <a:rPr lang="en-US" dirty="0" smtClean="0">
                <a:solidFill>
                  <a:srgbClr val="0080FF"/>
                </a:solidFill>
              </a:rPr>
              <a:t>FROM</a:t>
            </a:r>
            <a:r>
              <a:rPr lang="en-US" dirty="0" smtClean="0"/>
              <a:t> </a:t>
            </a:r>
            <a:r>
              <a:rPr lang="en-US" dirty="0" err="1" smtClean="0"/>
              <a:t>bc_voting_areas</a:t>
            </a:r>
            <a:r>
              <a:rPr lang="en-US" dirty="0" smtClean="0"/>
              <a:t> </a:t>
            </a:r>
            <a:br>
              <a:rPr lang="en-US" dirty="0" smtClean="0"/>
            </a:br>
            <a:r>
              <a:rPr lang="en-US" dirty="0" smtClean="0">
                <a:solidFill>
                  <a:srgbClr val="0080FF"/>
                </a:solidFill>
              </a:rPr>
              <a:t>WHERE</a:t>
            </a:r>
            <a:r>
              <a:rPr lang="en-US" dirty="0" smtClean="0"/>
              <a:t> </a:t>
            </a:r>
            <a:br>
              <a:rPr lang="en-US" dirty="0" smtClean="0"/>
            </a:br>
            <a:r>
              <a:rPr lang="en-US" dirty="0" smtClean="0"/>
              <a:t>  </a:t>
            </a:r>
            <a:r>
              <a:rPr lang="en-US" dirty="0" err="1" smtClean="0">
                <a:solidFill>
                  <a:srgbClr val="006007"/>
                </a:solidFill>
              </a:rPr>
              <a:t>ST_Distance</a:t>
            </a:r>
            <a:r>
              <a:rPr lang="en-US" dirty="0" smtClean="0">
                <a:solidFill>
                  <a:srgbClr val="006007"/>
                </a:solidFill>
              </a:rPr>
              <a:t>(</a:t>
            </a:r>
            <a:r>
              <a:rPr lang="en-US" dirty="0" smtClean="0"/>
              <a:t/>
            </a:r>
            <a:br>
              <a:rPr lang="en-US" dirty="0" smtClean="0"/>
            </a:br>
            <a:r>
              <a:rPr lang="en-US" dirty="0" smtClean="0"/>
              <a:t>    </a:t>
            </a:r>
            <a:r>
              <a:rPr lang="en-US" dirty="0" err="1" smtClean="0"/>
              <a:t>the_geom</a:t>
            </a:r>
            <a:r>
              <a:rPr lang="en-US" dirty="0" smtClean="0"/>
              <a:t>, </a:t>
            </a:r>
            <a:br>
              <a:rPr lang="en-US" dirty="0" smtClean="0"/>
            </a:br>
            <a:r>
              <a:rPr lang="en-US" dirty="0" smtClean="0"/>
              <a:t>    </a:t>
            </a:r>
            <a:r>
              <a:rPr lang="en-US" dirty="0" err="1" smtClean="0">
                <a:solidFill>
                  <a:srgbClr val="006007"/>
                </a:solidFill>
              </a:rPr>
              <a:t>ST_GeomFromText</a:t>
            </a:r>
            <a:r>
              <a:rPr lang="en-US" dirty="0" smtClean="0">
                <a:solidFill>
                  <a:srgbClr val="006007"/>
                </a:solidFill>
              </a:rPr>
              <a:t>(</a:t>
            </a:r>
            <a:r>
              <a:rPr lang="en-US" dirty="0" smtClean="0"/>
              <a:t>‘POINT(…)’, 3005</a:t>
            </a:r>
            <a:r>
              <a:rPr lang="en-US" dirty="0" smtClean="0">
                <a:solidFill>
                  <a:srgbClr val="006007"/>
                </a:solidFill>
              </a:rPr>
              <a:t>)</a:t>
            </a:r>
            <a:r>
              <a:rPr lang="en-US" dirty="0" smtClean="0"/>
              <a:t>,</a:t>
            </a:r>
            <a:br>
              <a:rPr lang="en-US" dirty="0" smtClean="0"/>
            </a:br>
            <a:r>
              <a:rPr lang="en-US" dirty="0" smtClean="0"/>
              <a:t>  </a:t>
            </a:r>
            <a:r>
              <a:rPr lang="en-US" dirty="0" smtClean="0">
                <a:solidFill>
                  <a:srgbClr val="006007"/>
                </a:solidFill>
              </a:rPr>
              <a:t>) </a:t>
            </a:r>
            <a:r>
              <a:rPr lang="en-US" dirty="0" smtClean="0"/>
              <a:t>&lt; 2000;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4.2 - Distance Queries</a:t>
            </a:r>
          </a:p>
        </p:txBody>
      </p:sp>
      <p:sp>
        <p:nvSpPr>
          <p:cNvPr id="91139" name="Rectangle 3"/>
          <p:cNvSpPr>
            <a:spLocks noGrp="1" noChangeArrowheads="1"/>
          </p:cNvSpPr>
          <p:nvPr>
            <p:ph idx="1"/>
          </p:nvPr>
        </p:nvSpPr>
        <p:spPr>
          <a:xfrm>
            <a:off x="1143000" y="1752600"/>
            <a:ext cx="7620000" cy="4419600"/>
          </a:xfrm>
        </p:spPr>
        <p:txBody>
          <a:bodyPr/>
          <a:lstStyle/>
          <a:p>
            <a:pPr>
              <a:lnSpc>
                <a:spcPct val="90000"/>
              </a:lnSpc>
            </a:pPr>
            <a:r>
              <a:rPr lang="en-US" dirty="0" smtClean="0">
                <a:solidFill>
                  <a:srgbClr val="0080FF"/>
                </a:solidFill>
              </a:rPr>
              <a:t>SELECT</a:t>
            </a:r>
            <a:r>
              <a:rPr lang="en-US" dirty="0" smtClean="0"/>
              <a:t> </a:t>
            </a:r>
            <a:r>
              <a:rPr lang="en-US" dirty="0" smtClean="0">
                <a:solidFill>
                  <a:srgbClr val="006007"/>
                </a:solidFill>
              </a:rPr>
              <a:t>Sum(</a:t>
            </a:r>
            <a:r>
              <a:rPr lang="en-US" dirty="0" smtClean="0"/>
              <a:t>unity</a:t>
            </a:r>
            <a:r>
              <a:rPr lang="en-US" dirty="0" smtClean="0">
                <a:solidFill>
                  <a:srgbClr val="006007"/>
                </a:solidFill>
              </a:rPr>
              <a:t>)</a:t>
            </a:r>
            <a:r>
              <a:rPr lang="en-US" dirty="0" smtClean="0"/>
              <a:t> </a:t>
            </a:r>
            <a:r>
              <a:rPr lang="en-US" dirty="0" smtClean="0">
                <a:solidFill>
                  <a:srgbClr val="0080FF"/>
                </a:solidFill>
              </a:rPr>
              <a:t>AS</a:t>
            </a:r>
            <a:r>
              <a:rPr lang="en-US" dirty="0" smtClean="0"/>
              <a:t> </a:t>
            </a:r>
            <a:r>
              <a:rPr lang="en-US" dirty="0" err="1" smtClean="0"/>
              <a:t>unity_voters</a:t>
            </a:r>
            <a:r>
              <a:rPr lang="en-US" dirty="0" smtClean="0"/>
              <a:t> </a:t>
            </a:r>
            <a:br>
              <a:rPr lang="en-US" dirty="0" smtClean="0"/>
            </a:br>
            <a:r>
              <a:rPr lang="en-US" dirty="0" smtClean="0">
                <a:solidFill>
                  <a:srgbClr val="0080FF"/>
                </a:solidFill>
              </a:rPr>
              <a:t>FROM</a:t>
            </a:r>
            <a:r>
              <a:rPr lang="en-US" dirty="0" smtClean="0"/>
              <a:t> </a:t>
            </a:r>
            <a:r>
              <a:rPr lang="en-US" dirty="0" err="1" smtClean="0"/>
              <a:t>bc_voting_areas</a:t>
            </a:r>
            <a:r>
              <a:rPr lang="en-US" dirty="0" smtClean="0"/>
              <a:t> </a:t>
            </a:r>
            <a:br>
              <a:rPr lang="en-US" dirty="0" smtClean="0"/>
            </a:br>
            <a:r>
              <a:rPr lang="en-US" dirty="0" smtClean="0">
                <a:solidFill>
                  <a:srgbClr val="0080FF"/>
                </a:solidFill>
              </a:rPr>
              <a:t>WHERE</a:t>
            </a:r>
            <a:r>
              <a:rPr lang="en-US" dirty="0" smtClean="0"/>
              <a:t> </a:t>
            </a:r>
            <a:br>
              <a:rPr lang="en-US" dirty="0" smtClean="0"/>
            </a:br>
            <a:r>
              <a:rPr lang="en-US" dirty="0" smtClean="0"/>
              <a:t>  </a:t>
            </a:r>
            <a:r>
              <a:rPr lang="en-US" dirty="0" err="1" smtClean="0">
                <a:solidFill>
                  <a:srgbClr val="006007"/>
                </a:solidFill>
              </a:rPr>
              <a:t>ST_DWithin</a:t>
            </a:r>
            <a:r>
              <a:rPr lang="en-US" dirty="0" smtClean="0">
                <a:solidFill>
                  <a:srgbClr val="006007"/>
                </a:solidFill>
              </a:rPr>
              <a:t>(</a:t>
            </a:r>
            <a:r>
              <a:rPr lang="en-US" dirty="0" smtClean="0"/>
              <a:t/>
            </a:r>
            <a:br>
              <a:rPr lang="en-US" dirty="0" smtClean="0"/>
            </a:br>
            <a:r>
              <a:rPr lang="en-US" dirty="0" smtClean="0"/>
              <a:t>    </a:t>
            </a:r>
            <a:r>
              <a:rPr lang="en-US" dirty="0" err="1" smtClean="0"/>
              <a:t>the_geom</a:t>
            </a:r>
            <a:r>
              <a:rPr lang="en-US" dirty="0" smtClean="0"/>
              <a:t>, </a:t>
            </a:r>
            <a:br>
              <a:rPr lang="en-US" dirty="0" smtClean="0"/>
            </a:br>
            <a:r>
              <a:rPr lang="en-US" dirty="0" smtClean="0"/>
              <a:t>    </a:t>
            </a:r>
            <a:r>
              <a:rPr lang="en-US" dirty="0" err="1" smtClean="0">
                <a:solidFill>
                  <a:srgbClr val="006007"/>
                </a:solidFill>
              </a:rPr>
              <a:t>ST_GeomFromText</a:t>
            </a:r>
            <a:r>
              <a:rPr lang="en-US" dirty="0" smtClean="0">
                <a:solidFill>
                  <a:srgbClr val="006007"/>
                </a:solidFill>
              </a:rPr>
              <a:t>(</a:t>
            </a:r>
            <a:r>
              <a:rPr lang="en-US" dirty="0" smtClean="0"/>
              <a:t>‘POINT(…)’, 3005</a:t>
            </a:r>
            <a:r>
              <a:rPr lang="en-US" dirty="0" smtClean="0">
                <a:solidFill>
                  <a:srgbClr val="006007"/>
                </a:solidFill>
              </a:rPr>
              <a:t>)</a:t>
            </a:r>
            <a:r>
              <a:rPr lang="en-US" dirty="0" smtClean="0"/>
              <a:t>,</a:t>
            </a:r>
            <a:br>
              <a:rPr lang="en-US" dirty="0" smtClean="0"/>
            </a:br>
            <a:r>
              <a:rPr lang="en-US" dirty="0" smtClean="0"/>
              <a:t>    2000</a:t>
            </a:r>
            <a:br>
              <a:rPr lang="en-US" dirty="0" smtClean="0"/>
            </a:br>
            <a:r>
              <a:rPr lang="en-US" dirty="0" smtClean="0"/>
              <a:t>  </a:t>
            </a:r>
            <a:r>
              <a:rPr lang="en-US" dirty="0" smtClean="0">
                <a:solidFill>
                  <a:srgbClr val="006007"/>
                </a:solidFill>
              </a:rPr>
              <a:t>)</a:t>
            </a:r>
            <a:r>
              <a:rPr lang="en-US"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4.2 - Distance Queries</a:t>
            </a:r>
          </a:p>
        </p:txBody>
      </p:sp>
      <p:sp>
        <p:nvSpPr>
          <p:cNvPr id="92163" name="Rectangle 3"/>
          <p:cNvSpPr>
            <a:spLocks noGrp="1" noChangeArrowheads="1"/>
          </p:cNvSpPr>
          <p:nvPr>
            <p:ph idx="1"/>
          </p:nvPr>
        </p:nvSpPr>
        <p:spPr>
          <a:xfrm>
            <a:off x="1066800" y="1752600"/>
            <a:ext cx="7696200" cy="4419600"/>
          </a:xfrm>
        </p:spPr>
        <p:txBody>
          <a:bodyPr/>
          <a:lstStyle/>
          <a:p>
            <a:pPr>
              <a:lnSpc>
                <a:spcPct val="90000"/>
              </a:lnSpc>
            </a:pPr>
            <a:r>
              <a:rPr lang="en-US" dirty="0" err="1" smtClean="0"/>
              <a:t>ST_DWithin</a:t>
            </a:r>
            <a:r>
              <a:rPr lang="en-US" dirty="0" smtClean="0"/>
              <a:t>(geometry, geometry, float)</a:t>
            </a:r>
          </a:p>
          <a:p>
            <a:pPr>
              <a:lnSpc>
                <a:spcPct val="90000"/>
              </a:lnSpc>
            </a:pPr>
            <a:r>
              <a:rPr lang="en-US" dirty="0" smtClean="0">
                <a:solidFill>
                  <a:srgbClr val="0080FF"/>
                </a:solidFill>
              </a:rPr>
              <a:t>SELECT</a:t>
            </a:r>
            <a:r>
              <a:rPr lang="en-US" dirty="0" smtClean="0"/>
              <a:t> </a:t>
            </a:r>
            <a:br>
              <a:rPr lang="en-US" dirty="0" smtClean="0"/>
            </a:br>
            <a:r>
              <a:rPr lang="en-US" dirty="0" smtClean="0"/>
              <a:t>$1 </a:t>
            </a:r>
            <a:r>
              <a:rPr lang="en-US" dirty="0" smtClean="0">
                <a:solidFill>
                  <a:srgbClr val="0080FF"/>
                </a:solidFill>
              </a:rPr>
              <a:t>&amp;&amp;</a:t>
            </a:r>
            <a:r>
              <a:rPr lang="en-US" dirty="0" smtClean="0"/>
              <a:t> </a:t>
            </a:r>
            <a:r>
              <a:rPr lang="en-US" dirty="0" err="1" smtClean="0">
                <a:solidFill>
                  <a:srgbClr val="006007"/>
                </a:solidFill>
              </a:rPr>
              <a:t>ST_Expand</a:t>
            </a:r>
            <a:r>
              <a:rPr lang="en-US" dirty="0" smtClean="0">
                <a:solidFill>
                  <a:srgbClr val="006007"/>
                </a:solidFill>
              </a:rPr>
              <a:t>(</a:t>
            </a:r>
            <a:r>
              <a:rPr lang="en-US" dirty="0" smtClean="0"/>
              <a:t>$2, $3</a:t>
            </a:r>
            <a:r>
              <a:rPr lang="en-US" dirty="0" smtClean="0">
                <a:solidFill>
                  <a:srgbClr val="006007"/>
                </a:solidFill>
              </a:rPr>
              <a:t>)</a:t>
            </a:r>
            <a:r>
              <a:rPr lang="en-US" dirty="0" smtClean="0"/>
              <a:t> AND</a:t>
            </a:r>
            <a:br>
              <a:rPr lang="en-US" dirty="0" smtClean="0"/>
            </a:br>
            <a:r>
              <a:rPr lang="en-US" dirty="0" smtClean="0"/>
              <a:t>$2 </a:t>
            </a:r>
            <a:r>
              <a:rPr lang="en-US" dirty="0" smtClean="0">
                <a:solidFill>
                  <a:srgbClr val="0080FF"/>
                </a:solidFill>
              </a:rPr>
              <a:t>&amp;&amp;</a:t>
            </a:r>
            <a:r>
              <a:rPr lang="en-US" dirty="0" smtClean="0"/>
              <a:t> </a:t>
            </a:r>
            <a:r>
              <a:rPr lang="en-US" dirty="0" err="1" smtClean="0">
                <a:solidFill>
                  <a:srgbClr val="006007"/>
                </a:solidFill>
              </a:rPr>
              <a:t>ST_Expand</a:t>
            </a:r>
            <a:r>
              <a:rPr lang="en-US" dirty="0" smtClean="0">
                <a:solidFill>
                  <a:srgbClr val="006007"/>
                </a:solidFill>
              </a:rPr>
              <a:t>(</a:t>
            </a:r>
            <a:r>
              <a:rPr lang="en-US" dirty="0" smtClean="0"/>
              <a:t>$1, $3</a:t>
            </a:r>
            <a:r>
              <a:rPr lang="en-US" dirty="0" smtClean="0">
                <a:solidFill>
                  <a:srgbClr val="006007"/>
                </a:solidFill>
              </a:rPr>
              <a:t>)</a:t>
            </a:r>
            <a:r>
              <a:rPr lang="en-US" dirty="0" smtClean="0"/>
              <a:t> AND</a:t>
            </a:r>
            <a:br>
              <a:rPr lang="en-US" dirty="0" smtClean="0"/>
            </a:br>
            <a:r>
              <a:rPr lang="en-US" dirty="0" err="1" smtClean="0">
                <a:solidFill>
                  <a:srgbClr val="006007"/>
                </a:solidFill>
              </a:rPr>
              <a:t>ST_Distance</a:t>
            </a:r>
            <a:r>
              <a:rPr lang="en-US" dirty="0" smtClean="0">
                <a:solidFill>
                  <a:srgbClr val="006007"/>
                </a:solidFill>
              </a:rPr>
              <a:t>(</a:t>
            </a:r>
            <a:r>
              <a:rPr lang="en-US" dirty="0" smtClean="0"/>
              <a:t>$1, $2</a:t>
            </a:r>
            <a:r>
              <a:rPr lang="en-US" dirty="0" smtClean="0">
                <a:solidFill>
                  <a:srgbClr val="006007"/>
                </a:solidFill>
              </a:rPr>
              <a:t>)</a:t>
            </a:r>
            <a:r>
              <a:rPr lang="en-US" dirty="0" smtClean="0"/>
              <a:t> &lt; $3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4.2.1 Distance Not Buffer</a:t>
            </a:r>
          </a:p>
        </p:txBody>
      </p:sp>
      <p:sp>
        <p:nvSpPr>
          <p:cNvPr id="93187" name="Rectangle 3"/>
          <p:cNvSpPr>
            <a:spLocks noGrp="1" noChangeArrowheads="1"/>
          </p:cNvSpPr>
          <p:nvPr>
            <p:ph idx="1"/>
          </p:nvPr>
        </p:nvSpPr>
        <p:spPr/>
        <p:txBody>
          <a:bodyPr/>
          <a:lstStyle/>
          <a:p>
            <a:r>
              <a:rPr lang="en-US" sz="2800" smtClean="0"/>
              <a:t>“What pubs fall within a 1km buffer of the roads?”</a:t>
            </a:r>
          </a:p>
          <a:p>
            <a:r>
              <a:rPr lang="en-US" sz="2800" smtClean="0"/>
              <a:t>You do </a:t>
            </a:r>
            <a:r>
              <a:rPr lang="en-US" sz="2800" b="1" smtClean="0"/>
              <a:t>not</a:t>
            </a:r>
            <a:r>
              <a:rPr lang="en-US" sz="2800" smtClean="0"/>
              <a:t> need to buffer to answer this question, because the </a:t>
            </a:r>
            <a:r>
              <a:rPr lang="en-US" sz="2800" b="1" smtClean="0"/>
              <a:t>return value</a:t>
            </a:r>
            <a:r>
              <a:rPr lang="en-US" sz="2800" smtClean="0"/>
              <a:t> is not a buffered road geometry, it is the pub.</a:t>
            </a:r>
          </a:p>
          <a:p>
            <a:r>
              <a:rPr lang="en-US" sz="2800" smtClean="0">
                <a:solidFill>
                  <a:srgbClr val="0080FF"/>
                </a:solidFill>
              </a:rPr>
              <a:t>SELECT</a:t>
            </a:r>
            <a:r>
              <a:rPr lang="en-US" sz="2800" smtClean="0"/>
              <a:t> p.name </a:t>
            </a:r>
            <a:br>
              <a:rPr lang="en-US" sz="2800" smtClean="0"/>
            </a:br>
            <a:r>
              <a:rPr lang="en-US" sz="2800" smtClean="0">
                <a:solidFill>
                  <a:srgbClr val="0080FF"/>
                </a:solidFill>
              </a:rPr>
              <a:t>FROM</a:t>
            </a:r>
            <a:r>
              <a:rPr lang="en-US" sz="2800" smtClean="0"/>
              <a:t> bc_pubs p, bc_roads r</a:t>
            </a:r>
            <a:br>
              <a:rPr lang="en-US" sz="2800" smtClean="0"/>
            </a:br>
            <a:r>
              <a:rPr lang="en-US" sz="2800" smtClean="0">
                <a:solidFill>
                  <a:srgbClr val="0080FF"/>
                </a:solidFill>
              </a:rPr>
              <a:t>WHERE</a:t>
            </a:r>
            <a:r>
              <a:rPr lang="en-US" sz="2800" smtClean="0"/>
              <a:t> </a:t>
            </a:r>
            <a:br>
              <a:rPr lang="en-US" sz="2800" smtClean="0"/>
            </a:br>
            <a:r>
              <a:rPr lang="en-US" sz="2800" smtClean="0">
                <a:solidFill>
                  <a:srgbClr val="006007"/>
                </a:solidFill>
              </a:rPr>
              <a:t>ST_DWithin(</a:t>
            </a:r>
            <a:r>
              <a:rPr lang="en-US" sz="2800" smtClean="0"/>
              <a:t>p.the_geom, r.the_geom, 1000</a:t>
            </a:r>
            <a:r>
              <a:rPr lang="en-US" sz="2800" smtClean="0">
                <a:solidFill>
                  <a:srgbClr val="006007"/>
                </a:solidFill>
              </a:rPr>
              <a:t>)</a:t>
            </a:r>
            <a:endParaRPr lang="en-US" sz="28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4.2.1 Distance Not Buffer</a:t>
            </a:r>
          </a:p>
        </p:txBody>
      </p:sp>
      <p:sp>
        <p:nvSpPr>
          <p:cNvPr id="94211" name="Rectangle 3"/>
          <p:cNvSpPr>
            <a:spLocks noGrp="1" noChangeArrowheads="1"/>
          </p:cNvSpPr>
          <p:nvPr>
            <p:ph idx="1"/>
          </p:nvPr>
        </p:nvSpPr>
        <p:spPr/>
        <p:txBody>
          <a:bodyPr/>
          <a:lstStyle/>
          <a:p>
            <a:r>
              <a:rPr lang="en-US" smtClean="0"/>
              <a:t>This is the </a:t>
            </a:r>
            <a:r>
              <a:rPr lang="en-US" b="1" smtClean="0"/>
              <a:t>WRONG </a:t>
            </a:r>
            <a:r>
              <a:rPr lang="en-US" smtClean="0"/>
              <a:t>way to do it:</a:t>
            </a:r>
          </a:p>
          <a:p>
            <a:r>
              <a:rPr lang="en-US" smtClean="0">
                <a:solidFill>
                  <a:srgbClr val="0080FF"/>
                </a:solidFill>
              </a:rPr>
              <a:t>SELECT</a:t>
            </a:r>
            <a:r>
              <a:rPr lang="en-US" smtClean="0"/>
              <a:t> p.name </a:t>
            </a:r>
            <a:br>
              <a:rPr lang="en-US" smtClean="0"/>
            </a:br>
            <a:r>
              <a:rPr lang="en-US" smtClean="0">
                <a:solidFill>
                  <a:srgbClr val="0080FF"/>
                </a:solidFill>
              </a:rPr>
              <a:t>FROM</a:t>
            </a:r>
            <a:r>
              <a:rPr lang="en-US" smtClean="0"/>
              <a:t> bc_pubs p, bc_roads r</a:t>
            </a:r>
            <a:br>
              <a:rPr lang="en-US" smtClean="0"/>
            </a:br>
            <a:r>
              <a:rPr lang="en-US" smtClean="0">
                <a:solidFill>
                  <a:srgbClr val="0080FF"/>
                </a:solidFill>
              </a:rPr>
              <a:t>WHERE</a:t>
            </a:r>
            <a:r>
              <a:rPr lang="en-US" smtClean="0"/>
              <a:t> </a:t>
            </a:r>
            <a:br>
              <a:rPr lang="en-US" smtClean="0"/>
            </a:br>
            <a:r>
              <a:rPr lang="en-US" smtClean="0"/>
              <a:t>  </a:t>
            </a:r>
            <a:r>
              <a:rPr lang="en-US" smtClean="0">
                <a:solidFill>
                  <a:srgbClr val="006007"/>
                </a:solidFill>
              </a:rPr>
              <a:t>ST_Contains(</a:t>
            </a:r>
            <a:br>
              <a:rPr lang="en-US" smtClean="0">
                <a:solidFill>
                  <a:srgbClr val="006007"/>
                </a:solidFill>
              </a:rPr>
            </a:br>
            <a:r>
              <a:rPr lang="en-US" smtClean="0">
                <a:solidFill>
                  <a:srgbClr val="006007"/>
                </a:solidFill>
              </a:rPr>
              <a:t>    ST_Buffer(</a:t>
            </a:r>
            <a:r>
              <a:rPr lang="en-US" smtClean="0"/>
              <a:t>r.the_geom, 1000</a:t>
            </a:r>
            <a:r>
              <a:rPr lang="en-US" smtClean="0">
                <a:solidFill>
                  <a:srgbClr val="006007"/>
                </a:solidFill>
              </a:rPr>
              <a:t>),</a:t>
            </a:r>
            <a:br>
              <a:rPr lang="en-US" smtClean="0">
                <a:solidFill>
                  <a:srgbClr val="006007"/>
                </a:solidFill>
              </a:rPr>
            </a:br>
            <a:r>
              <a:rPr lang="en-US" smtClean="0">
                <a:solidFill>
                  <a:srgbClr val="006007"/>
                </a:solidFill>
              </a:rPr>
              <a:t>    </a:t>
            </a:r>
            <a:r>
              <a:rPr lang="en-US" smtClean="0"/>
              <a:t>p.the_geom</a:t>
            </a:r>
            <a:r>
              <a:rPr lang="en-US" smtClean="0">
                <a:solidFill>
                  <a:srgbClr val="006007"/>
                </a:solidFill>
              </a:rPr>
              <a:t/>
            </a:r>
            <a:br>
              <a:rPr lang="en-US" smtClean="0">
                <a:solidFill>
                  <a:srgbClr val="006007"/>
                </a:solidFill>
              </a:rPr>
            </a:br>
            <a:r>
              <a:rPr lang="en-US" smtClean="0">
                <a:solidFill>
                  <a:srgbClr val="006007"/>
                </a:solidFill>
              </a:rPr>
              <a:t>  )</a:t>
            </a:r>
            <a:r>
              <a:rPr lang="en-US" smtClean="0"/>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4.3 - Spatial Joins</a:t>
            </a:r>
          </a:p>
        </p:txBody>
      </p:sp>
      <p:sp>
        <p:nvSpPr>
          <p:cNvPr id="95235" name="Rectangle 3"/>
          <p:cNvSpPr>
            <a:spLocks noGrp="1" noChangeArrowheads="1"/>
          </p:cNvSpPr>
          <p:nvPr>
            <p:ph idx="1"/>
          </p:nvPr>
        </p:nvSpPr>
        <p:spPr>
          <a:xfrm>
            <a:off x="1143000" y="1905000"/>
            <a:ext cx="7696200" cy="4724400"/>
          </a:xfrm>
        </p:spPr>
        <p:txBody>
          <a:bodyPr/>
          <a:lstStyle/>
          <a:p>
            <a:pPr>
              <a:lnSpc>
                <a:spcPct val="90000"/>
              </a:lnSpc>
            </a:pPr>
            <a:r>
              <a:rPr lang="en-US" dirty="0" smtClean="0"/>
              <a:t>Standard joins use a common key</a:t>
            </a:r>
          </a:p>
          <a:p>
            <a:pPr>
              <a:lnSpc>
                <a:spcPct val="90000"/>
              </a:lnSpc>
            </a:pPr>
            <a:r>
              <a:rPr lang="en-US" dirty="0" smtClean="0">
                <a:solidFill>
                  <a:srgbClr val="0080FF"/>
                </a:solidFill>
              </a:rPr>
              <a:t>SELECT</a:t>
            </a:r>
            <a:r>
              <a:rPr lang="en-US" dirty="0" smtClean="0"/>
              <a:t> a.var1, b.var2 </a:t>
            </a:r>
            <a:br>
              <a:rPr lang="en-US" dirty="0" smtClean="0"/>
            </a:br>
            <a:r>
              <a:rPr lang="en-US" dirty="0" smtClean="0">
                <a:solidFill>
                  <a:srgbClr val="0080FF"/>
                </a:solidFill>
              </a:rPr>
              <a:t>FROM</a:t>
            </a:r>
            <a:r>
              <a:rPr lang="en-US" dirty="0" smtClean="0"/>
              <a:t> a, b </a:t>
            </a:r>
            <a:br>
              <a:rPr lang="en-US" dirty="0" smtClean="0"/>
            </a:br>
            <a:r>
              <a:rPr lang="en-US" dirty="0" smtClean="0">
                <a:solidFill>
                  <a:srgbClr val="0080FF"/>
                </a:solidFill>
              </a:rPr>
              <a:t>WHERE</a:t>
            </a:r>
            <a:r>
              <a:rPr lang="en-US" dirty="0" smtClean="0"/>
              <a:t> a.id = b.id</a:t>
            </a:r>
          </a:p>
          <a:p>
            <a:pPr>
              <a:lnSpc>
                <a:spcPct val="90000"/>
              </a:lnSpc>
            </a:pPr>
            <a:r>
              <a:rPr lang="en-US" dirty="0" smtClean="0"/>
              <a:t>Spatial joins use the “universal key”, location</a:t>
            </a:r>
          </a:p>
          <a:p>
            <a:pPr>
              <a:lnSpc>
                <a:spcPct val="90000"/>
              </a:lnSpc>
            </a:pPr>
            <a:r>
              <a:rPr lang="en-US" dirty="0" smtClean="0">
                <a:solidFill>
                  <a:srgbClr val="0080FF"/>
                </a:solidFill>
              </a:rPr>
              <a:t>SELECT</a:t>
            </a:r>
            <a:r>
              <a:rPr lang="en-US" dirty="0" smtClean="0"/>
              <a:t> a.var1, b.var2 </a:t>
            </a:r>
            <a:br>
              <a:rPr lang="en-US" dirty="0" smtClean="0"/>
            </a:br>
            <a:r>
              <a:rPr lang="en-US" dirty="0" smtClean="0">
                <a:solidFill>
                  <a:srgbClr val="0080FF"/>
                </a:solidFill>
              </a:rPr>
              <a:t>FROM</a:t>
            </a:r>
            <a:r>
              <a:rPr lang="en-US" dirty="0" smtClean="0"/>
              <a:t> a, b </a:t>
            </a:r>
            <a:br>
              <a:rPr lang="en-US" dirty="0" smtClean="0"/>
            </a:br>
            <a:r>
              <a:rPr lang="en-US" dirty="0" smtClean="0">
                <a:solidFill>
                  <a:srgbClr val="0080FF"/>
                </a:solidFill>
              </a:rPr>
              <a:t>WHERE</a:t>
            </a:r>
            <a:r>
              <a:rPr lang="en-US" dirty="0" smtClean="0"/>
              <a:t> </a:t>
            </a:r>
            <a:r>
              <a:rPr lang="en-US" dirty="0" err="1" smtClean="0">
                <a:solidFill>
                  <a:srgbClr val="006007"/>
                </a:solidFill>
              </a:rPr>
              <a:t>ST_Intersects</a:t>
            </a:r>
            <a:r>
              <a:rPr lang="en-US" dirty="0" smtClean="0">
                <a:solidFill>
                  <a:srgbClr val="006007"/>
                </a:solidFill>
              </a:rPr>
              <a:t>(</a:t>
            </a:r>
            <a:r>
              <a:rPr lang="en-US" dirty="0" err="1" smtClean="0"/>
              <a:t>a.geom</a:t>
            </a:r>
            <a:r>
              <a:rPr lang="en-US" dirty="0" smtClean="0"/>
              <a:t>, </a:t>
            </a:r>
            <a:r>
              <a:rPr lang="en-US" dirty="0" err="1" smtClean="0"/>
              <a:t>b.geom</a:t>
            </a:r>
            <a:r>
              <a:rPr lang="en-US" dirty="0" smtClean="0">
                <a:solidFill>
                  <a:srgbClr val="006007"/>
                </a:solidFill>
              </a:rPr>
              <a:t>)</a:t>
            </a: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4.3 - Spatial Joins</a:t>
            </a:r>
          </a:p>
        </p:txBody>
      </p:sp>
      <p:sp>
        <p:nvSpPr>
          <p:cNvPr id="96259" name="Rectangle 3"/>
          <p:cNvSpPr>
            <a:spLocks noGrp="1" noChangeArrowheads="1"/>
          </p:cNvSpPr>
          <p:nvPr>
            <p:ph idx="1"/>
          </p:nvPr>
        </p:nvSpPr>
        <p:spPr>
          <a:xfrm>
            <a:off x="1066800" y="1905000"/>
            <a:ext cx="7772400" cy="4419600"/>
          </a:xfrm>
        </p:spPr>
        <p:txBody>
          <a:bodyPr/>
          <a:lstStyle/>
          <a:p>
            <a:r>
              <a:rPr lang="en-US" sz="2800" dirty="0" smtClean="0"/>
              <a:t>“Tabor Arms Pub” distance query as join</a:t>
            </a:r>
          </a:p>
          <a:p>
            <a:r>
              <a:rPr lang="en-US" sz="2800" dirty="0" smtClean="0">
                <a:solidFill>
                  <a:srgbClr val="0080FF"/>
                </a:solidFill>
              </a:rPr>
              <a:t>SELECT</a:t>
            </a:r>
            <a:r>
              <a:rPr lang="en-US" sz="2800" dirty="0" smtClean="0"/>
              <a:t> </a:t>
            </a:r>
            <a:r>
              <a:rPr lang="en-US" sz="2800" dirty="0" smtClean="0">
                <a:solidFill>
                  <a:srgbClr val="006007"/>
                </a:solidFill>
              </a:rPr>
              <a:t>Sum(</a:t>
            </a:r>
            <a:r>
              <a:rPr lang="en-US" sz="2800" dirty="0" err="1" smtClean="0"/>
              <a:t>v.unity</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a:t>
            </a:r>
            <a:r>
              <a:rPr lang="en-US" sz="2800" dirty="0" err="1" smtClean="0"/>
              <a:t>unity_voters</a:t>
            </a:r>
            <a:r>
              <a:rPr lang="en-US" sz="2800" dirty="0" smtClean="0"/>
              <a:t> </a:t>
            </a:r>
            <a:br>
              <a:rPr lang="en-US" sz="2800" dirty="0" smtClean="0"/>
            </a:br>
            <a:r>
              <a:rPr lang="en-US" sz="2800" dirty="0" smtClean="0">
                <a:solidFill>
                  <a:srgbClr val="0080FF"/>
                </a:solidFill>
              </a:rPr>
              <a:t>FROM</a:t>
            </a:r>
            <a:r>
              <a:rPr lang="en-US" sz="2800" dirty="0" smtClean="0"/>
              <a:t> </a:t>
            </a:r>
            <a:br>
              <a:rPr lang="en-US" sz="2800" dirty="0" smtClean="0"/>
            </a:br>
            <a:r>
              <a:rPr lang="en-US" sz="2800" dirty="0" smtClean="0"/>
              <a:t>  </a:t>
            </a:r>
            <a:r>
              <a:rPr lang="en-US" sz="2800" dirty="0" err="1" smtClean="0"/>
              <a:t>bc_voting_areas</a:t>
            </a:r>
            <a:r>
              <a:rPr lang="en-US" sz="2800" dirty="0" smtClean="0"/>
              <a:t> v,</a:t>
            </a:r>
            <a:br>
              <a:rPr lang="en-US" sz="2800" dirty="0" smtClean="0"/>
            </a:br>
            <a:r>
              <a:rPr lang="en-US" sz="2800" dirty="0" smtClean="0"/>
              <a:t>  </a:t>
            </a:r>
            <a:r>
              <a:rPr lang="en-US" sz="2800" dirty="0" err="1" smtClean="0"/>
              <a:t>bc_pubs</a:t>
            </a:r>
            <a:r>
              <a:rPr lang="en-US" sz="2800" dirty="0" smtClean="0"/>
              <a:t> p</a:t>
            </a:r>
            <a:br>
              <a:rPr lang="en-US" sz="2800" dirty="0" smtClean="0"/>
            </a:br>
            <a:r>
              <a:rPr lang="en-US" sz="2800" dirty="0" smtClean="0">
                <a:solidFill>
                  <a:srgbClr val="0080FF"/>
                </a:solidFill>
              </a:rPr>
              <a:t>WHERE</a:t>
            </a:r>
            <a:r>
              <a:rPr lang="en-US" sz="2800" dirty="0" smtClean="0"/>
              <a:t> </a:t>
            </a:r>
            <a:br>
              <a:rPr lang="en-US" sz="2800" dirty="0" smtClean="0"/>
            </a:br>
            <a:r>
              <a:rPr lang="en-US" sz="2800" dirty="0" smtClean="0"/>
              <a:t>  </a:t>
            </a:r>
            <a:r>
              <a:rPr lang="en-US" sz="2800" dirty="0" err="1" smtClean="0">
                <a:solidFill>
                  <a:srgbClr val="006007"/>
                </a:solidFill>
              </a:rPr>
              <a:t>ST_DWithin</a:t>
            </a:r>
            <a:r>
              <a:rPr lang="en-US" sz="2800" dirty="0" smtClean="0">
                <a:solidFill>
                  <a:srgbClr val="006007"/>
                </a:solidFill>
              </a:rPr>
              <a:t>(</a:t>
            </a:r>
            <a:r>
              <a:rPr lang="en-US" sz="2800" dirty="0" err="1" smtClean="0"/>
              <a:t>v.the_geom</a:t>
            </a:r>
            <a:r>
              <a:rPr lang="en-US" sz="2800" dirty="0" smtClean="0"/>
              <a:t>, </a:t>
            </a:r>
            <a:r>
              <a:rPr lang="en-US" sz="2800" dirty="0" err="1" smtClean="0"/>
              <a:t>p.the_geom</a:t>
            </a:r>
            <a:r>
              <a:rPr lang="en-US" sz="2800" dirty="0" smtClean="0"/>
              <a:t>, 2000</a:t>
            </a:r>
            <a:r>
              <a:rPr lang="en-US" sz="2800" dirty="0" smtClean="0">
                <a:solidFill>
                  <a:srgbClr val="006007"/>
                </a:solidFill>
              </a:rPr>
              <a:t>)</a:t>
            </a:r>
            <a:r>
              <a:rPr lang="en-US" sz="2800" dirty="0" smtClean="0"/>
              <a:t/>
            </a:r>
            <a:br>
              <a:rPr lang="en-US" sz="2800" dirty="0" smtClean="0"/>
            </a:br>
            <a:r>
              <a:rPr lang="en-US" sz="2800" dirty="0" smtClean="0">
                <a:solidFill>
                  <a:srgbClr val="0080FF"/>
                </a:solidFill>
              </a:rPr>
              <a:t>AND</a:t>
            </a:r>
            <a:r>
              <a:rPr lang="en-US" sz="2800" dirty="0" smtClean="0"/>
              <a:t> </a:t>
            </a:r>
            <a:br>
              <a:rPr lang="en-US" sz="2800" dirty="0" smtClean="0"/>
            </a:br>
            <a:r>
              <a:rPr lang="en-US" sz="2800" dirty="0" smtClean="0"/>
              <a:t>  p.name </a:t>
            </a:r>
            <a:r>
              <a:rPr lang="en-US" sz="2800" dirty="0" smtClean="0">
                <a:solidFill>
                  <a:srgbClr val="0080FF"/>
                </a:solidFill>
              </a:rPr>
              <a:t>ILIKE</a:t>
            </a:r>
            <a:r>
              <a:rPr lang="en-US" sz="2800" dirty="0" smtClean="0"/>
              <a:t> 'Tabor Arms%';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dirty="0" smtClean="0"/>
              <a:t>4.3 - Spatial Joins</a:t>
            </a:r>
          </a:p>
        </p:txBody>
      </p:sp>
      <p:sp>
        <p:nvSpPr>
          <p:cNvPr id="97283" name="Rectangle 3"/>
          <p:cNvSpPr>
            <a:spLocks noGrp="1" noChangeArrowheads="1"/>
          </p:cNvSpPr>
          <p:nvPr>
            <p:ph idx="1"/>
          </p:nvPr>
        </p:nvSpPr>
        <p:spPr>
          <a:xfrm>
            <a:off x="990600" y="1752600"/>
            <a:ext cx="7848600" cy="4800600"/>
          </a:xfrm>
        </p:spPr>
        <p:txBody>
          <a:bodyPr/>
          <a:lstStyle/>
          <a:p>
            <a:pPr>
              <a:lnSpc>
                <a:spcPct val="90000"/>
              </a:lnSpc>
              <a:spcAft>
                <a:spcPts val="600"/>
              </a:spcAft>
            </a:pPr>
            <a:r>
              <a:rPr lang="en-US" sz="2400" dirty="0" smtClean="0"/>
              <a:t>Where are all of the pubs located within 250 meters of a hospital?</a:t>
            </a:r>
          </a:p>
          <a:p>
            <a:pPr>
              <a:lnSpc>
                <a:spcPct val="90000"/>
              </a:lnSpc>
              <a:spcAft>
                <a:spcPts val="600"/>
              </a:spcAft>
            </a:pPr>
            <a:r>
              <a:rPr lang="en-US" sz="2400" dirty="0" smtClean="0">
                <a:solidFill>
                  <a:srgbClr val="0080FF"/>
                </a:solidFill>
              </a:rPr>
              <a:t>SELECT</a:t>
            </a:r>
            <a:r>
              <a:rPr lang="en-US" sz="2400" dirty="0" smtClean="0"/>
              <a:t> bc_hospitals.name, bc_pubs.name </a:t>
            </a:r>
            <a:br>
              <a:rPr lang="en-US" sz="2400" dirty="0" smtClean="0"/>
            </a:br>
            <a:r>
              <a:rPr lang="en-US" sz="2400" dirty="0" smtClean="0">
                <a:solidFill>
                  <a:srgbClr val="0080FF"/>
                </a:solidFill>
              </a:rPr>
              <a:t>FROM</a:t>
            </a:r>
            <a:r>
              <a:rPr lang="en-US" sz="2400" dirty="0" smtClean="0"/>
              <a:t> </a:t>
            </a:r>
            <a:br>
              <a:rPr lang="en-US" sz="2400" dirty="0" smtClean="0"/>
            </a:br>
            <a:r>
              <a:rPr lang="en-US" sz="2400" dirty="0" smtClean="0"/>
              <a:t>  </a:t>
            </a:r>
            <a:r>
              <a:rPr lang="en-US" sz="2400" dirty="0" err="1" smtClean="0"/>
              <a:t>bc_hospitals</a:t>
            </a:r>
            <a:r>
              <a:rPr lang="en-US" sz="2400" dirty="0" smtClean="0"/>
              <a:t>, </a:t>
            </a:r>
            <a:br>
              <a:rPr lang="en-US" sz="2400" dirty="0" smtClean="0"/>
            </a:br>
            <a:r>
              <a:rPr lang="en-US" sz="2400" dirty="0" smtClean="0"/>
              <a:t>  </a:t>
            </a:r>
            <a:r>
              <a:rPr lang="en-US" sz="2400" dirty="0" err="1" smtClean="0"/>
              <a:t>bc_pubs</a:t>
            </a:r>
            <a:r>
              <a:rPr lang="en-US" sz="2400" dirty="0" smtClean="0"/>
              <a:t> </a:t>
            </a:r>
            <a:br>
              <a:rPr lang="en-US" sz="2400" dirty="0" smtClean="0"/>
            </a:br>
            <a:r>
              <a:rPr lang="en-US" sz="2400" dirty="0" smtClean="0">
                <a:solidFill>
                  <a:srgbClr val="0080FF"/>
                </a:solidFill>
              </a:rPr>
              <a:t>WHERE</a:t>
            </a:r>
            <a:r>
              <a:rPr lang="en-US" sz="2400" dirty="0" smtClean="0"/>
              <a:t> </a:t>
            </a:r>
            <a:br>
              <a:rPr lang="en-US" sz="2400" dirty="0" smtClean="0"/>
            </a:br>
            <a:r>
              <a:rPr lang="en-US" sz="2400" dirty="0" smtClean="0"/>
              <a:t>  </a:t>
            </a:r>
            <a:r>
              <a:rPr lang="en-US" sz="2400" dirty="0" err="1" smtClean="0">
                <a:solidFill>
                  <a:srgbClr val="006007"/>
                </a:solidFill>
              </a:rPr>
              <a:t>ST_DWithin</a:t>
            </a:r>
            <a:r>
              <a:rPr lang="en-US" sz="2400" dirty="0" smtClean="0">
                <a:solidFill>
                  <a:srgbClr val="006007"/>
                </a:solidFill>
              </a:rPr>
              <a:t>(</a:t>
            </a:r>
            <a:r>
              <a:rPr lang="en-US" sz="2400" dirty="0" smtClean="0"/>
              <a:t/>
            </a:r>
            <a:br>
              <a:rPr lang="en-US" sz="2400" dirty="0" smtClean="0"/>
            </a:br>
            <a:r>
              <a:rPr lang="en-US" sz="2400" dirty="0" smtClean="0"/>
              <a:t>    </a:t>
            </a:r>
            <a:r>
              <a:rPr lang="en-US" sz="2400" dirty="0" err="1" smtClean="0"/>
              <a:t>bc_hospitals.the_geom</a:t>
            </a:r>
            <a:r>
              <a:rPr lang="en-US" sz="2400" dirty="0" smtClean="0"/>
              <a:t>, </a:t>
            </a:r>
            <a:br>
              <a:rPr lang="en-US" sz="2400" dirty="0" smtClean="0"/>
            </a:br>
            <a:r>
              <a:rPr lang="en-US" sz="2400" dirty="0" smtClean="0"/>
              <a:t>    </a:t>
            </a:r>
            <a:r>
              <a:rPr lang="en-US" sz="2400" dirty="0" err="1" smtClean="0"/>
              <a:t>bc_pubs.the_geom</a:t>
            </a:r>
            <a:r>
              <a:rPr lang="en-US" sz="2400" dirty="0" smtClean="0"/>
              <a:t>, </a:t>
            </a:r>
            <a:br>
              <a:rPr lang="en-US" sz="2400" dirty="0" smtClean="0"/>
            </a:br>
            <a:r>
              <a:rPr lang="en-US" sz="2400" dirty="0" smtClean="0"/>
              <a:t>    250</a:t>
            </a:r>
            <a:br>
              <a:rPr lang="en-US" sz="2400" dirty="0" smtClean="0"/>
            </a:br>
            <a:r>
              <a:rPr lang="en-US" sz="2400" dirty="0" smtClean="0"/>
              <a:t>  </a:t>
            </a:r>
            <a:r>
              <a:rPr lang="en-US" sz="2400" dirty="0" smtClean="0">
                <a:solidFill>
                  <a:srgbClr val="006007"/>
                </a:solidFill>
              </a:rPr>
              <a:t>)</a:t>
            </a:r>
            <a:r>
              <a:rPr lang="en-US" sz="2400" dirty="0" smtClean="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4.3 - Spatial Joins</a:t>
            </a:r>
          </a:p>
        </p:txBody>
      </p:sp>
      <p:sp>
        <p:nvSpPr>
          <p:cNvPr id="98307" name="Rectangle 3"/>
          <p:cNvSpPr>
            <a:spLocks noGrp="1" noChangeArrowheads="1"/>
          </p:cNvSpPr>
          <p:nvPr>
            <p:ph idx="1"/>
          </p:nvPr>
        </p:nvSpPr>
        <p:spPr>
          <a:xfrm>
            <a:off x="1066800" y="1752600"/>
            <a:ext cx="7772400" cy="4800600"/>
          </a:xfrm>
        </p:spPr>
        <p:txBody>
          <a:bodyPr/>
          <a:lstStyle/>
          <a:p>
            <a:pPr>
              <a:lnSpc>
                <a:spcPct val="90000"/>
              </a:lnSpc>
              <a:spcAft>
                <a:spcPts val="600"/>
              </a:spcAft>
            </a:pPr>
            <a:r>
              <a:rPr lang="en-US" sz="2000" dirty="0" smtClean="0"/>
              <a:t>Summarize the 2000 provincial election by municipality</a:t>
            </a:r>
          </a:p>
          <a:p>
            <a:pPr>
              <a:lnSpc>
                <a:spcPct val="90000"/>
              </a:lnSpc>
            </a:pPr>
            <a:r>
              <a:rPr lang="en-US" sz="2400" dirty="0" smtClean="0">
                <a:solidFill>
                  <a:srgbClr val="0080FF"/>
                </a:solidFill>
              </a:rPr>
              <a:t>SELECT</a:t>
            </a:r>
            <a:r>
              <a:rPr lang="en-US" sz="2400" dirty="0" smtClean="0"/>
              <a:t> </a:t>
            </a:r>
            <a:br>
              <a:rPr lang="en-US" sz="2400" dirty="0" smtClean="0"/>
            </a:br>
            <a:r>
              <a:rPr lang="en-US" sz="2400" dirty="0" smtClean="0"/>
              <a:t>  m.name, </a:t>
            </a:r>
            <a:br>
              <a:rPr lang="en-US" sz="2400" dirty="0" smtClean="0"/>
            </a:br>
            <a:r>
              <a:rPr lang="en-US" sz="2400" dirty="0" smtClean="0"/>
              <a:t>  </a:t>
            </a:r>
            <a:r>
              <a:rPr lang="en-US" sz="2400" dirty="0" smtClean="0">
                <a:solidFill>
                  <a:srgbClr val="006007"/>
                </a:solidFill>
              </a:rPr>
              <a:t>Sum(</a:t>
            </a:r>
            <a:r>
              <a:rPr lang="en-US" sz="2400" dirty="0" smtClean="0"/>
              <a:t>v.ndp</a:t>
            </a:r>
            <a:r>
              <a:rPr lang="en-US" sz="2400" dirty="0" smtClean="0">
                <a:solidFill>
                  <a:srgbClr val="006007"/>
                </a:solidFill>
              </a:rPr>
              <a:t>)</a:t>
            </a:r>
            <a:r>
              <a:rPr lang="en-US" sz="2400" dirty="0" smtClean="0"/>
              <a:t> AS </a:t>
            </a:r>
            <a:r>
              <a:rPr lang="en-US" sz="2400" dirty="0" err="1" smtClean="0"/>
              <a:t>ndp</a:t>
            </a:r>
            <a:r>
              <a:rPr lang="en-US" sz="2400" dirty="0" smtClean="0"/>
              <a:t> …</a:t>
            </a:r>
            <a:br>
              <a:rPr lang="en-US" sz="2400" dirty="0" smtClean="0"/>
            </a:br>
            <a:r>
              <a:rPr lang="en-US" sz="2400" dirty="0" smtClean="0"/>
              <a:t>  </a:t>
            </a:r>
            <a:r>
              <a:rPr lang="en-US" sz="2400" dirty="0" smtClean="0">
                <a:solidFill>
                  <a:srgbClr val="006007"/>
                </a:solidFill>
              </a:rPr>
              <a:t>Sum(</a:t>
            </a:r>
            <a:r>
              <a:rPr lang="en-US" sz="2400" dirty="0" err="1" smtClean="0"/>
              <a:t>v.vtotal</a:t>
            </a:r>
            <a:r>
              <a:rPr lang="en-US" sz="2400" dirty="0" smtClean="0">
                <a:solidFill>
                  <a:srgbClr val="006007"/>
                </a:solidFill>
              </a:rPr>
              <a:t>)</a:t>
            </a:r>
            <a:r>
              <a:rPr lang="en-US" sz="2400" dirty="0" smtClean="0"/>
              <a:t> AS total </a:t>
            </a:r>
            <a:br>
              <a:rPr lang="en-US" sz="2400" dirty="0" smtClean="0"/>
            </a:br>
            <a:r>
              <a:rPr lang="en-US" sz="2400" dirty="0" smtClean="0">
                <a:solidFill>
                  <a:srgbClr val="0080FF"/>
                </a:solidFill>
              </a:rPr>
              <a:t>FROM</a:t>
            </a:r>
            <a:r>
              <a:rPr lang="en-US" sz="2400" dirty="0" smtClean="0"/>
              <a:t> </a:t>
            </a:r>
            <a:br>
              <a:rPr lang="en-US" sz="2400" dirty="0" smtClean="0"/>
            </a:br>
            <a:r>
              <a:rPr lang="en-US" sz="2400" dirty="0" smtClean="0"/>
              <a:t>  </a:t>
            </a:r>
            <a:r>
              <a:rPr lang="en-US" sz="2400" dirty="0" err="1" smtClean="0"/>
              <a:t>bc_voting_areas</a:t>
            </a:r>
            <a:r>
              <a:rPr lang="en-US" sz="2400" dirty="0" smtClean="0"/>
              <a:t> v, </a:t>
            </a:r>
            <a:br>
              <a:rPr lang="en-US" sz="2400" dirty="0" smtClean="0"/>
            </a:br>
            <a:r>
              <a:rPr lang="en-US" sz="2400" dirty="0" smtClean="0"/>
              <a:t>  </a:t>
            </a:r>
            <a:r>
              <a:rPr lang="en-US" sz="2400" dirty="0" err="1" smtClean="0"/>
              <a:t>bc_municipality</a:t>
            </a:r>
            <a:r>
              <a:rPr lang="en-US" sz="2400" dirty="0" smtClean="0"/>
              <a:t> m </a:t>
            </a:r>
            <a:br>
              <a:rPr lang="en-US" sz="2400" dirty="0" smtClean="0"/>
            </a:br>
            <a:r>
              <a:rPr lang="en-US" sz="2400" dirty="0" smtClean="0">
                <a:solidFill>
                  <a:srgbClr val="0080FF"/>
                </a:solidFill>
              </a:rPr>
              <a:t>WHERE</a:t>
            </a:r>
            <a:r>
              <a:rPr lang="en-US" sz="2400" dirty="0" smtClean="0"/>
              <a:t> </a:t>
            </a:r>
            <a:r>
              <a:rPr lang="en-US" sz="2400" dirty="0" err="1" smtClean="0">
                <a:solidFill>
                  <a:srgbClr val="006007"/>
                </a:solidFill>
              </a:rPr>
              <a:t>ST_Intersects</a:t>
            </a:r>
            <a:r>
              <a:rPr lang="en-US" sz="2400" dirty="0" smtClean="0">
                <a:solidFill>
                  <a:srgbClr val="006007"/>
                </a:solidFill>
              </a:rPr>
              <a:t>(</a:t>
            </a:r>
            <a:r>
              <a:rPr lang="en-US" sz="2400" dirty="0" err="1" smtClean="0"/>
              <a:t>v.the_geom</a:t>
            </a:r>
            <a:r>
              <a:rPr lang="en-US" sz="2400" dirty="0" smtClean="0"/>
              <a:t>, </a:t>
            </a:r>
            <a:r>
              <a:rPr lang="en-US" sz="2400" dirty="0" err="1" smtClean="0"/>
              <a:t>m.the_geom</a:t>
            </a:r>
            <a:r>
              <a:rPr lang="en-US" sz="2400" dirty="0" smtClean="0">
                <a:solidFill>
                  <a:srgbClr val="006007"/>
                </a:solidFill>
              </a:rPr>
              <a:t>)</a:t>
            </a:r>
            <a:r>
              <a:rPr lang="en-US" sz="2400" dirty="0" smtClean="0"/>
              <a:t> </a:t>
            </a:r>
            <a:br>
              <a:rPr lang="en-US" sz="2400" dirty="0" smtClean="0"/>
            </a:br>
            <a:r>
              <a:rPr lang="en-US" sz="2400" dirty="0" smtClean="0">
                <a:solidFill>
                  <a:srgbClr val="0080FF"/>
                </a:solidFill>
              </a:rPr>
              <a:t>GROUP</a:t>
            </a:r>
            <a:r>
              <a:rPr lang="en-US" sz="2400" dirty="0" smtClean="0"/>
              <a:t> </a:t>
            </a:r>
            <a:r>
              <a:rPr lang="en-US" sz="2400" dirty="0" smtClean="0">
                <a:solidFill>
                  <a:srgbClr val="0080FF"/>
                </a:solidFill>
              </a:rPr>
              <a:t>BY</a:t>
            </a:r>
            <a:r>
              <a:rPr lang="en-US" sz="2400" dirty="0" smtClean="0"/>
              <a:t> m.name</a:t>
            </a:r>
            <a:br>
              <a:rPr lang="en-US" sz="2400" dirty="0" smtClean="0"/>
            </a:br>
            <a:r>
              <a:rPr lang="en-US" sz="2400" dirty="0" smtClean="0">
                <a:solidFill>
                  <a:srgbClr val="0080FF"/>
                </a:solidFill>
              </a:rPr>
              <a:t>ORDER</a:t>
            </a:r>
            <a:r>
              <a:rPr lang="en-US" sz="2400" dirty="0" smtClean="0"/>
              <a:t> </a:t>
            </a:r>
            <a:r>
              <a:rPr lang="en-US" sz="2400" dirty="0" smtClean="0">
                <a:solidFill>
                  <a:srgbClr val="0080FF"/>
                </a:solidFill>
              </a:rPr>
              <a:t>BY</a:t>
            </a:r>
            <a:r>
              <a:rPr lang="en-US" sz="2400" dirty="0" smtClean="0"/>
              <a:t> m.name;</a:t>
            </a:r>
            <a:endParaRPr lang="en-US"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4.4 - Overlays</a:t>
            </a:r>
          </a:p>
        </p:txBody>
      </p:sp>
      <p:sp>
        <p:nvSpPr>
          <p:cNvPr id="99331" name="Rectangle 3"/>
          <p:cNvSpPr>
            <a:spLocks noGrp="1" noChangeArrowheads="1"/>
          </p:cNvSpPr>
          <p:nvPr>
            <p:ph idx="1"/>
          </p:nvPr>
        </p:nvSpPr>
        <p:spPr>
          <a:xfrm>
            <a:off x="1219200" y="1676400"/>
            <a:ext cx="7239000" cy="2743200"/>
          </a:xfrm>
        </p:spPr>
        <p:txBody>
          <a:bodyPr/>
          <a:lstStyle/>
          <a:p>
            <a:pPr>
              <a:lnSpc>
                <a:spcPct val="90000"/>
              </a:lnSpc>
            </a:pPr>
            <a:r>
              <a:rPr lang="en-US" dirty="0" smtClean="0"/>
              <a:t>Table-on-table overlays are possible with the </a:t>
            </a:r>
            <a:r>
              <a:rPr lang="en-US" dirty="0" err="1" smtClean="0"/>
              <a:t>ST_Intersection</a:t>
            </a:r>
            <a:r>
              <a:rPr lang="en-US" dirty="0" smtClean="0"/>
              <a:t>() function</a:t>
            </a:r>
          </a:p>
          <a:p>
            <a:pPr lvl="1">
              <a:lnSpc>
                <a:spcPct val="90000"/>
              </a:lnSpc>
            </a:pPr>
            <a:r>
              <a:rPr lang="en-US" dirty="0" err="1" smtClean="0"/>
              <a:t>ST_Intersects</a:t>
            </a:r>
            <a:r>
              <a:rPr lang="en-US" dirty="0" smtClean="0"/>
              <a:t>(</a:t>
            </a:r>
            <a:r>
              <a:rPr lang="en-US" dirty="0" err="1" smtClean="0"/>
              <a:t>a,b</a:t>
            </a:r>
            <a:r>
              <a:rPr lang="en-US" dirty="0" smtClean="0"/>
              <a:t>) returns BOOLEAN</a:t>
            </a:r>
          </a:p>
          <a:p>
            <a:pPr lvl="1">
              <a:lnSpc>
                <a:spcPct val="90000"/>
              </a:lnSpc>
            </a:pPr>
            <a:r>
              <a:rPr lang="en-US" dirty="0" err="1" smtClean="0"/>
              <a:t>ST_Intersection</a:t>
            </a:r>
            <a:r>
              <a:rPr lang="en-US" dirty="0" smtClean="0"/>
              <a:t>(</a:t>
            </a:r>
            <a:r>
              <a:rPr lang="en-US" dirty="0" err="1" smtClean="0"/>
              <a:t>a,b</a:t>
            </a:r>
            <a:r>
              <a:rPr lang="en-US" dirty="0" smtClean="0"/>
              <a:t>) returns GEOMETRY</a:t>
            </a:r>
            <a:endParaRPr lang="en-US" sz="2000" dirty="0" smtClean="0"/>
          </a:p>
        </p:txBody>
      </p:sp>
      <p:sp>
        <p:nvSpPr>
          <p:cNvPr id="99332" name="Rectangle 4"/>
          <p:cNvSpPr>
            <a:spLocks noChangeArrowheads="1"/>
          </p:cNvSpPr>
          <p:nvPr/>
        </p:nvSpPr>
        <p:spPr bwMode="auto">
          <a:xfrm>
            <a:off x="762000" y="3962400"/>
            <a:ext cx="1600200" cy="1447800"/>
          </a:xfrm>
          <a:prstGeom prst="rect">
            <a:avLst/>
          </a:prstGeom>
          <a:solidFill>
            <a:srgbClr val="3366FF"/>
          </a:solidFill>
          <a:ln w="9525">
            <a:solidFill>
              <a:schemeClr val="tx1"/>
            </a:solidFill>
            <a:miter lim="800000"/>
            <a:headEnd/>
            <a:tailEnd/>
          </a:ln>
        </p:spPr>
        <p:txBody>
          <a:bodyPr wrap="none" anchor="ctr"/>
          <a:lstStyle/>
          <a:p>
            <a:endParaRPr lang="en-GB"/>
          </a:p>
        </p:txBody>
      </p:sp>
      <p:sp>
        <p:nvSpPr>
          <p:cNvPr id="99333" name="Rectangle 5"/>
          <p:cNvSpPr>
            <a:spLocks noChangeArrowheads="1"/>
          </p:cNvSpPr>
          <p:nvPr/>
        </p:nvSpPr>
        <p:spPr bwMode="auto">
          <a:xfrm>
            <a:off x="1371600" y="4800600"/>
            <a:ext cx="1600200" cy="1447800"/>
          </a:xfrm>
          <a:prstGeom prst="rect">
            <a:avLst/>
          </a:prstGeom>
          <a:solidFill>
            <a:srgbClr val="FFFF00">
              <a:alpha val="74901"/>
            </a:srgbClr>
          </a:solidFill>
          <a:ln w="9525">
            <a:solidFill>
              <a:schemeClr val="tx1"/>
            </a:solidFill>
            <a:miter lim="800000"/>
            <a:headEnd/>
            <a:tailEnd/>
          </a:ln>
        </p:spPr>
        <p:txBody>
          <a:bodyPr wrap="none" anchor="ctr"/>
          <a:lstStyle/>
          <a:p>
            <a:endParaRPr lang="en-GB"/>
          </a:p>
        </p:txBody>
      </p:sp>
      <p:sp>
        <p:nvSpPr>
          <p:cNvPr id="99334" name="Rectangle 6"/>
          <p:cNvSpPr>
            <a:spLocks noChangeArrowheads="1"/>
          </p:cNvSpPr>
          <p:nvPr/>
        </p:nvSpPr>
        <p:spPr bwMode="auto">
          <a:xfrm>
            <a:off x="6953250" y="5153025"/>
            <a:ext cx="990600" cy="609600"/>
          </a:xfrm>
          <a:prstGeom prst="rect">
            <a:avLst/>
          </a:prstGeom>
          <a:solidFill>
            <a:srgbClr val="CCFFCC">
              <a:alpha val="74901"/>
            </a:srgbClr>
          </a:solidFill>
          <a:ln w="9525">
            <a:solidFill>
              <a:schemeClr val="tx1"/>
            </a:solidFill>
            <a:miter lim="800000"/>
            <a:headEnd/>
            <a:tailEnd/>
          </a:ln>
        </p:spPr>
        <p:txBody>
          <a:bodyPr wrap="none" anchor="ctr"/>
          <a:lstStyle/>
          <a:p>
            <a:endParaRPr lang="en-GB"/>
          </a:p>
        </p:txBody>
      </p:sp>
      <p:sp>
        <p:nvSpPr>
          <p:cNvPr id="99335" name="Text Box 7"/>
          <p:cNvSpPr txBox="1">
            <a:spLocks noChangeArrowheads="1"/>
          </p:cNvSpPr>
          <p:nvPr/>
        </p:nvSpPr>
        <p:spPr bwMode="auto">
          <a:xfrm>
            <a:off x="4324350" y="4456113"/>
            <a:ext cx="3448050" cy="420687"/>
          </a:xfrm>
          <a:prstGeom prst="rect">
            <a:avLst/>
          </a:prstGeom>
          <a:noFill/>
          <a:ln w="9525">
            <a:noFill/>
            <a:miter lim="800000"/>
            <a:headEnd/>
            <a:tailEnd/>
          </a:ln>
        </p:spPr>
        <p:txBody>
          <a:bodyPr wrap="none">
            <a:spAutoFit/>
          </a:bodyPr>
          <a:lstStyle/>
          <a:p>
            <a:r>
              <a:rPr lang="en-US"/>
              <a:t>ST_Intersects() = TRUE</a:t>
            </a:r>
          </a:p>
        </p:txBody>
      </p:sp>
      <p:sp>
        <p:nvSpPr>
          <p:cNvPr id="99336" name="Text Box 8"/>
          <p:cNvSpPr txBox="1">
            <a:spLocks noChangeArrowheads="1"/>
          </p:cNvSpPr>
          <p:nvPr/>
        </p:nvSpPr>
        <p:spPr bwMode="auto">
          <a:xfrm>
            <a:off x="3962400" y="5257800"/>
            <a:ext cx="3008313" cy="420688"/>
          </a:xfrm>
          <a:prstGeom prst="rect">
            <a:avLst/>
          </a:prstGeom>
          <a:noFill/>
          <a:ln w="9525">
            <a:noFill/>
            <a:miter lim="800000"/>
            <a:headEnd/>
            <a:tailEnd/>
          </a:ln>
        </p:spPr>
        <p:txBody>
          <a:bodyPr wrap="none">
            <a:spAutoFit/>
          </a:bodyPr>
          <a:lstStyle/>
          <a:p>
            <a:r>
              <a:rPr lang="en-US"/>
              <a:t>ST_Intersection()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Who is using PostGIS?</a:t>
            </a:r>
          </a:p>
        </p:txBody>
      </p:sp>
      <p:sp>
        <p:nvSpPr>
          <p:cNvPr id="20483" name="Rectangle 3"/>
          <p:cNvSpPr>
            <a:spLocks noGrp="1" noChangeArrowheads="1"/>
          </p:cNvSpPr>
          <p:nvPr>
            <p:ph idx="1"/>
          </p:nvPr>
        </p:nvSpPr>
        <p:spPr/>
        <p:txBody>
          <a:bodyPr/>
          <a:lstStyle/>
          <a:p>
            <a:r>
              <a:rPr lang="en-US" smtClean="0">
                <a:solidFill>
                  <a:schemeClr val="bg2"/>
                </a:solidFill>
              </a:rPr>
              <a:t>Institut Géographique National (IGN France)</a:t>
            </a:r>
            <a:r>
              <a:rPr lang="en-US" smtClean="0"/>
              <a:t> uses PostGIS to underpin a system containing more than 100 million spatial objects, including a 3D national database of roads, rails, hydrography, vegetation, buildings and administrative boundaries.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4.4 - Overlays</a:t>
            </a:r>
          </a:p>
        </p:txBody>
      </p:sp>
      <p:sp>
        <p:nvSpPr>
          <p:cNvPr id="100355" name="Rectangle 3"/>
          <p:cNvSpPr>
            <a:spLocks noGrp="1" noChangeArrowheads="1"/>
          </p:cNvSpPr>
          <p:nvPr>
            <p:ph idx="1"/>
          </p:nvPr>
        </p:nvSpPr>
        <p:spPr/>
        <p:txBody>
          <a:bodyPr/>
          <a:lstStyle/>
          <a:p>
            <a:pPr>
              <a:lnSpc>
                <a:spcPct val="90000"/>
              </a:lnSpc>
            </a:pPr>
            <a:r>
              <a:rPr lang="en-US" smtClean="0"/>
              <a:t>Create a new table containing all voting areas that fall within </a:t>
            </a:r>
            <a:br>
              <a:rPr lang="en-US" smtClean="0"/>
            </a:br>
            <a:r>
              <a:rPr lang="en-US" smtClean="0"/>
              <a:t>PRINCE GEORGE clipped to that municipality’s bounds … </a:t>
            </a:r>
            <a:endParaRPr lang="en-US" sz="2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4.4 - Overlays</a:t>
            </a:r>
          </a:p>
        </p:txBody>
      </p:sp>
      <p:pic>
        <p:nvPicPr>
          <p:cNvPr id="101379" name="Picture 4"/>
          <p:cNvPicPr>
            <a:picLocks noGrp="1" noChangeAspect="1" noChangeArrowheads="1"/>
          </p:cNvPicPr>
          <p:nvPr>
            <p:ph idx="1"/>
          </p:nvPr>
        </p:nvPicPr>
        <p:blipFill>
          <a:blip r:embed="rId3" cstate="print"/>
          <a:srcRect/>
          <a:stretch>
            <a:fillRect/>
          </a:stretch>
        </p:blipFill>
        <p:spPr>
          <a:xfrm>
            <a:off x="533400" y="1524000"/>
            <a:ext cx="8229600" cy="5002213"/>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4.4 - Overlays</a:t>
            </a:r>
          </a:p>
        </p:txBody>
      </p:sp>
      <p:sp>
        <p:nvSpPr>
          <p:cNvPr id="102403" name="Rectangle 3"/>
          <p:cNvSpPr>
            <a:spLocks noGrp="1" noChangeArrowheads="1"/>
          </p:cNvSpPr>
          <p:nvPr>
            <p:ph idx="1"/>
          </p:nvPr>
        </p:nvSpPr>
        <p:spPr>
          <a:xfrm>
            <a:off x="1219200" y="1752600"/>
            <a:ext cx="7939088" cy="4572000"/>
          </a:xfrm>
          <a:solidFill>
            <a:schemeClr val="bg1"/>
          </a:solidFill>
        </p:spPr>
        <p:txBody>
          <a:bodyPr/>
          <a:lstStyle/>
          <a:p>
            <a:pPr>
              <a:spcBef>
                <a:spcPct val="50000"/>
              </a:spcBef>
            </a:pPr>
            <a:r>
              <a:rPr lang="en-US" sz="2400" dirty="0" smtClean="0">
                <a:solidFill>
                  <a:srgbClr val="0080FF"/>
                </a:solidFill>
              </a:rPr>
              <a:t>CREATE TABLE</a:t>
            </a:r>
            <a:r>
              <a:rPr lang="en-US" sz="2400" dirty="0" smtClean="0">
                <a:solidFill>
                  <a:schemeClr val="bg1"/>
                </a:solidFill>
              </a:rPr>
              <a:t> </a:t>
            </a:r>
            <a:r>
              <a:rPr lang="en-US" sz="2400" dirty="0" err="1" smtClean="0"/>
              <a:t>pg_voting_areas</a:t>
            </a:r>
            <a:r>
              <a:rPr lang="en-US" sz="2400" dirty="0" smtClean="0">
                <a:solidFill>
                  <a:schemeClr val="bg1"/>
                </a:solidFill>
              </a:rPr>
              <a:t> </a:t>
            </a:r>
            <a:r>
              <a:rPr lang="en-US" sz="2400" dirty="0" smtClean="0">
                <a:solidFill>
                  <a:srgbClr val="0080FF"/>
                </a:solidFill>
              </a:rPr>
              <a:t>AS</a:t>
            </a:r>
            <a:r>
              <a:rPr lang="en-US" sz="2400" dirty="0" smtClean="0">
                <a:solidFill>
                  <a:schemeClr val="bg1"/>
                </a:solidFill>
              </a:rPr>
              <a:t> </a:t>
            </a:r>
            <a:br>
              <a:rPr lang="en-US" sz="2400" dirty="0" smtClean="0">
                <a:solidFill>
                  <a:schemeClr val="bg1"/>
                </a:solidFill>
              </a:rPr>
            </a:br>
            <a:r>
              <a:rPr lang="en-US" sz="2400" dirty="0" smtClean="0">
                <a:solidFill>
                  <a:srgbClr val="0080FF"/>
                </a:solidFill>
              </a:rPr>
              <a:t>SELECT</a:t>
            </a:r>
            <a:r>
              <a:rPr lang="en-US" sz="2400" dirty="0" smtClean="0">
                <a:solidFill>
                  <a:schemeClr val="bg1"/>
                </a:solidFill>
              </a:rPr>
              <a:t> </a:t>
            </a:r>
            <a:br>
              <a:rPr lang="en-US" sz="2400" dirty="0" smtClean="0">
                <a:solidFill>
                  <a:schemeClr val="bg1"/>
                </a:solidFill>
              </a:rPr>
            </a:br>
            <a:r>
              <a:rPr lang="en-US" sz="2400" dirty="0" smtClean="0"/>
              <a:t>  </a:t>
            </a:r>
            <a:r>
              <a:rPr lang="en-US" sz="2400" dirty="0" err="1" smtClean="0">
                <a:solidFill>
                  <a:srgbClr val="006007"/>
                </a:solidFill>
              </a:rPr>
              <a:t>ST_Intersection</a:t>
            </a:r>
            <a:r>
              <a:rPr lang="en-US" sz="2400" dirty="0" smtClean="0">
                <a:solidFill>
                  <a:srgbClr val="006007"/>
                </a:solidFill>
              </a:rPr>
              <a:t>(</a:t>
            </a:r>
            <a:r>
              <a:rPr lang="en-US" sz="2400" dirty="0" err="1" smtClean="0"/>
              <a:t>v.the_geom</a:t>
            </a:r>
            <a:r>
              <a:rPr lang="en-US" sz="2400" dirty="0" smtClean="0"/>
              <a:t>, </a:t>
            </a:r>
            <a:r>
              <a:rPr lang="en-US" sz="2400" dirty="0" err="1" smtClean="0"/>
              <a:t>m.the_geom</a:t>
            </a:r>
            <a:r>
              <a:rPr lang="en-US" sz="2400" dirty="0" smtClean="0">
                <a:solidFill>
                  <a:srgbClr val="006007"/>
                </a:solidFill>
              </a:rPr>
              <a:t>)</a:t>
            </a:r>
            <a:r>
              <a:rPr lang="en-US" sz="2400" dirty="0" smtClean="0"/>
              <a:t> </a:t>
            </a:r>
            <a:br>
              <a:rPr lang="en-US" sz="2400" dirty="0" smtClean="0"/>
            </a:br>
            <a:r>
              <a:rPr lang="en-US" sz="2400" dirty="0" smtClean="0"/>
              <a:t>    </a:t>
            </a:r>
            <a:r>
              <a:rPr lang="en-US" sz="2400" dirty="0" smtClean="0">
                <a:solidFill>
                  <a:srgbClr val="0080FF"/>
                </a:solidFill>
              </a:rPr>
              <a:t>AS</a:t>
            </a:r>
            <a:r>
              <a:rPr lang="en-US" sz="2400" dirty="0" smtClean="0"/>
              <a:t> </a:t>
            </a:r>
            <a:r>
              <a:rPr lang="en-US" sz="2400" dirty="0" err="1" smtClean="0"/>
              <a:t>intersection_geom</a:t>
            </a:r>
            <a:r>
              <a:rPr lang="en-US" sz="2400" dirty="0" smtClean="0"/>
              <a:t>, </a:t>
            </a:r>
            <a:r>
              <a:rPr lang="en-US" sz="2400" dirty="0" smtClean="0">
                <a:solidFill>
                  <a:schemeClr val="bg1"/>
                </a:solidFill>
              </a:rPr>
              <a:t/>
            </a:r>
            <a:br>
              <a:rPr lang="en-US" sz="2400" dirty="0" smtClean="0">
                <a:solidFill>
                  <a:schemeClr val="bg1"/>
                </a:solidFill>
              </a:rPr>
            </a:br>
            <a:r>
              <a:rPr lang="en-US" sz="2400" dirty="0" smtClean="0"/>
              <a:t>  </a:t>
            </a:r>
            <a:r>
              <a:rPr lang="en-US" sz="2400" dirty="0" err="1" smtClean="0">
                <a:solidFill>
                  <a:srgbClr val="006007"/>
                </a:solidFill>
              </a:rPr>
              <a:t>ST_Area</a:t>
            </a:r>
            <a:r>
              <a:rPr lang="en-US" sz="2400" dirty="0" smtClean="0">
                <a:solidFill>
                  <a:srgbClr val="006007"/>
                </a:solidFill>
              </a:rPr>
              <a:t>(</a:t>
            </a:r>
            <a:r>
              <a:rPr lang="en-US" sz="2400" dirty="0" err="1" smtClean="0"/>
              <a:t>v.the_geom</a:t>
            </a:r>
            <a:r>
              <a:rPr lang="en-US" sz="2400" dirty="0" smtClean="0">
                <a:solidFill>
                  <a:srgbClr val="006007"/>
                </a:solidFill>
              </a:rPr>
              <a:t>)</a:t>
            </a:r>
            <a:r>
              <a:rPr lang="en-US" sz="2400" dirty="0" smtClean="0"/>
              <a:t> </a:t>
            </a:r>
            <a:r>
              <a:rPr lang="en-US" sz="2400" dirty="0" smtClean="0">
                <a:solidFill>
                  <a:srgbClr val="0080FF"/>
                </a:solidFill>
              </a:rPr>
              <a:t>AS</a:t>
            </a:r>
            <a:r>
              <a:rPr lang="en-US" sz="2400" dirty="0" smtClean="0">
                <a:solidFill>
                  <a:schemeClr val="bg1"/>
                </a:solidFill>
              </a:rPr>
              <a:t> </a:t>
            </a:r>
            <a:r>
              <a:rPr lang="en-US" sz="2400" dirty="0" err="1" smtClean="0"/>
              <a:t>va_area</a:t>
            </a:r>
            <a:r>
              <a:rPr lang="en-US" sz="2400" dirty="0" smtClean="0"/>
              <a:t>, </a:t>
            </a:r>
            <a:br>
              <a:rPr lang="en-US" sz="2400" dirty="0" smtClean="0"/>
            </a:br>
            <a:r>
              <a:rPr lang="en-US" sz="2400" dirty="0" smtClean="0"/>
              <a:t>  v.*, </a:t>
            </a:r>
            <a:br>
              <a:rPr lang="en-US" sz="2400" dirty="0" smtClean="0"/>
            </a:br>
            <a:r>
              <a:rPr lang="en-US" sz="2400" dirty="0" smtClean="0"/>
              <a:t>  m.name</a:t>
            </a:r>
            <a:r>
              <a:rPr lang="en-US" sz="2400" dirty="0" smtClean="0">
                <a:solidFill>
                  <a:schemeClr val="bg1"/>
                </a:solidFill>
              </a:rPr>
              <a:t> </a:t>
            </a:r>
            <a:br>
              <a:rPr lang="en-US" sz="2400" dirty="0" smtClean="0">
                <a:solidFill>
                  <a:schemeClr val="bg1"/>
                </a:solidFill>
              </a:rPr>
            </a:br>
            <a:r>
              <a:rPr lang="en-US" sz="2400" dirty="0" smtClean="0">
                <a:solidFill>
                  <a:srgbClr val="0080FF"/>
                </a:solidFill>
              </a:rPr>
              <a:t>FROM</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  </a:t>
            </a:r>
            <a:r>
              <a:rPr lang="en-US" sz="2400" dirty="0" err="1" smtClean="0"/>
              <a:t>bc_voting_areas</a:t>
            </a:r>
            <a:r>
              <a:rPr lang="en-US" sz="2400" dirty="0" smtClean="0"/>
              <a:t> v, </a:t>
            </a:r>
            <a:br>
              <a:rPr lang="en-US" sz="2400" dirty="0" smtClean="0"/>
            </a:br>
            <a:r>
              <a:rPr lang="en-US" sz="2400" dirty="0" smtClean="0"/>
              <a:t>  </a:t>
            </a:r>
            <a:r>
              <a:rPr lang="en-US" sz="2400" dirty="0" err="1" smtClean="0"/>
              <a:t>bc_municipality</a:t>
            </a:r>
            <a:r>
              <a:rPr lang="en-US" sz="2400" dirty="0" smtClean="0"/>
              <a:t> m </a:t>
            </a:r>
            <a:br>
              <a:rPr lang="en-US" sz="2400" dirty="0" smtClean="0"/>
            </a:br>
            <a:r>
              <a:rPr lang="en-US" sz="2400" dirty="0" smtClean="0">
                <a:solidFill>
                  <a:srgbClr val="0080FF"/>
                </a:solidFill>
              </a:rPr>
              <a:t>WHERE</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  </a:t>
            </a:r>
            <a:r>
              <a:rPr lang="en-US" sz="2400" dirty="0" err="1" smtClean="0">
                <a:solidFill>
                  <a:srgbClr val="006007"/>
                </a:solidFill>
              </a:rPr>
              <a:t>ST_Intersects</a:t>
            </a:r>
            <a:r>
              <a:rPr lang="en-US" sz="2400" dirty="0" smtClean="0">
                <a:solidFill>
                  <a:srgbClr val="006007"/>
                </a:solidFill>
              </a:rPr>
              <a:t>(</a:t>
            </a:r>
            <a:r>
              <a:rPr lang="en-US" sz="2400" dirty="0" err="1" smtClean="0"/>
              <a:t>v.the_geom</a:t>
            </a:r>
            <a:r>
              <a:rPr lang="en-US" sz="2400" dirty="0" smtClean="0"/>
              <a:t>, </a:t>
            </a:r>
            <a:r>
              <a:rPr lang="en-US" sz="2400" dirty="0" err="1" smtClean="0"/>
              <a:t>m.the_geom</a:t>
            </a:r>
            <a:r>
              <a:rPr lang="en-US" sz="2400" dirty="0" smtClean="0">
                <a:solidFill>
                  <a:srgbClr val="006007"/>
                </a:solidFill>
              </a:rPr>
              <a:t>)</a:t>
            </a:r>
            <a:r>
              <a:rPr lang="en-US" sz="2400" dirty="0" smtClean="0"/>
              <a:t> </a:t>
            </a:r>
            <a:r>
              <a:rPr lang="en-US" sz="2400" dirty="0" smtClean="0">
                <a:solidFill>
                  <a:srgbClr val="0080FF"/>
                </a:solidFill>
              </a:rPr>
              <a:t>AND</a:t>
            </a:r>
            <a:r>
              <a:rPr lang="en-US" sz="2400" dirty="0" smtClean="0">
                <a:solidFill>
                  <a:schemeClr val="bg2"/>
                </a:solidFill>
              </a:rPr>
              <a:t/>
            </a:r>
            <a:br>
              <a:rPr lang="en-US" sz="2400" dirty="0" smtClean="0">
                <a:solidFill>
                  <a:schemeClr val="bg2"/>
                </a:solidFill>
              </a:rPr>
            </a:br>
            <a:r>
              <a:rPr lang="en-US" sz="2400" dirty="0" smtClean="0">
                <a:solidFill>
                  <a:schemeClr val="bg2"/>
                </a:solidFill>
              </a:rPr>
              <a:t> </a:t>
            </a:r>
            <a:r>
              <a:rPr lang="en-US" sz="2400" dirty="0" smtClean="0">
                <a:solidFill>
                  <a:schemeClr val="bg1"/>
                </a:solidFill>
              </a:rPr>
              <a:t> </a:t>
            </a:r>
            <a:r>
              <a:rPr lang="en-US" sz="2400" dirty="0" smtClean="0"/>
              <a:t>m.name = ‘PRINCE GEORGE’;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685800" y="1752600"/>
            <a:ext cx="7772400" cy="4038600"/>
          </a:xfrm>
          <a:prstGeom prst="rect">
            <a:avLst/>
          </a:prstGeom>
          <a:noFill/>
          <a:ln w="9525">
            <a:noFill/>
            <a:miter lim="800000"/>
            <a:headEnd/>
            <a:tailEnd/>
          </a:ln>
        </p:spPr>
        <p:txBody>
          <a:bodyPr/>
          <a:lstStyle/>
          <a:p>
            <a:pPr marL="342900" indent="-342900">
              <a:lnSpc>
                <a:spcPct val="100000"/>
              </a:lnSpc>
              <a:buFontTx/>
              <a:buChar char="•"/>
            </a:pPr>
            <a:r>
              <a:rPr lang="en-US" sz="2800" b="0" dirty="0"/>
              <a:t>A quick check …</a:t>
            </a:r>
          </a:p>
          <a:p>
            <a:pPr marL="742950" lvl="1" indent="-285750">
              <a:lnSpc>
                <a:spcPct val="100000"/>
              </a:lnSpc>
              <a:buFontTx/>
              <a:buChar char="–"/>
            </a:pPr>
            <a:r>
              <a:rPr lang="en-US" sz="2800" b="0" dirty="0"/>
              <a:t>Area of overlay should be same as area of clipping polygon</a:t>
            </a:r>
          </a:p>
          <a:p>
            <a:pPr marL="342900" indent="-342900">
              <a:lnSpc>
                <a:spcPct val="100000"/>
              </a:lnSpc>
              <a:buFontTx/>
              <a:buChar char="•"/>
            </a:pPr>
            <a:r>
              <a:rPr lang="en-US" sz="2800" b="0" dirty="0">
                <a:solidFill>
                  <a:srgbClr val="0080FF"/>
                </a:solidFill>
              </a:rPr>
              <a:t>SELECT</a:t>
            </a:r>
            <a:r>
              <a:rPr lang="en-US" sz="2800" b="0" dirty="0"/>
              <a:t> </a:t>
            </a:r>
            <a:r>
              <a:rPr lang="en-US" sz="2800" b="0" dirty="0">
                <a:solidFill>
                  <a:srgbClr val="006007"/>
                </a:solidFill>
              </a:rPr>
              <a:t>Sum(</a:t>
            </a:r>
            <a:r>
              <a:rPr lang="en-US" sz="2800" b="0" dirty="0" err="1">
                <a:solidFill>
                  <a:srgbClr val="006007"/>
                </a:solidFill>
              </a:rPr>
              <a:t>ST_Area</a:t>
            </a:r>
            <a:r>
              <a:rPr lang="en-US" sz="2800" b="0" dirty="0">
                <a:solidFill>
                  <a:srgbClr val="006007"/>
                </a:solidFill>
              </a:rPr>
              <a:t>(</a:t>
            </a:r>
            <a:r>
              <a:rPr lang="en-US" sz="2800" b="0" dirty="0" err="1"/>
              <a:t>intersection_geom</a:t>
            </a:r>
            <a:r>
              <a:rPr lang="en-US" sz="2800" b="0" dirty="0">
                <a:solidFill>
                  <a:srgbClr val="006007"/>
                </a:solidFill>
              </a:rPr>
              <a:t>))</a:t>
            </a:r>
            <a:r>
              <a:rPr lang="en-US" sz="2800" b="0" dirty="0"/>
              <a:t> </a:t>
            </a:r>
            <a:br>
              <a:rPr lang="en-US" sz="2800" b="0" dirty="0"/>
            </a:br>
            <a:r>
              <a:rPr lang="en-US" sz="2800" b="0" dirty="0">
                <a:solidFill>
                  <a:srgbClr val="0080FF"/>
                </a:solidFill>
              </a:rPr>
              <a:t>FROM</a:t>
            </a:r>
            <a:r>
              <a:rPr lang="en-US" sz="2800" b="0" dirty="0"/>
              <a:t> </a:t>
            </a:r>
            <a:r>
              <a:rPr lang="en-US" sz="2800" b="0" dirty="0" err="1"/>
              <a:t>pg_voting_areas</a:t>
            </a:r>
            <a:r>
              <a:rPr lang="en-US" sz="2800" b="0" dirty="0"/>
              <a:t>;</a:t>
            </a:r>
          </a:p>
          <a:p>
            <a:pPr marL="342900" indent="-342900">
              <a:lnSpc>
                <a:spcPct val="100000"/>
              </a:lnSpc>
              <a:buFontTx/>
              <a:buChar char="•"/>
            </a:pPr>
            <a:r>
              <a:rPr lang="en-US" sz="2800" b="0" dirty="0">
                <a:solidFill>
                  <a:srgbClr val="0080FF"/>
                </a:solidFill>
              </a:rPr>
              <a:t>SELECT</a:t>
            </a:r>
            <a:r>
              <a:rPr lang="en-US" sz="2800" b="0" dirty="0"/>
              <a:t> </a:t>
            </a:r>
            <a:r>
              <a:rPr lang="en-US" sz="2800" b="0" dirty="0" err="1">
                <a:solidFill>
                  <a:srgbClr val="006007"/>
                </a:solidFill>
              </a:rPr>
              <a:t>ST_Area</a:t>
            </a:r>
            <a:r>
              <a:rPr lang="en-US" sz="2800" b="0" dirty="0">
                <a:solidFill>
                  <a:srgbClr val="006007"/>
                </a:solidFill>
              </a:rPr>
              <a:t>(</a:t>
            </a:r>
            <a:r>
              <a:rPr lang="en-US" sz="2800" b="0" dirty="0" err="1"/>
              <a:t>the_geom</a:t>
            </a:r>
            <a:r>
              <a:rPr lang="en-US" sz="2800" b="0" dirty="0">
                <a:solidFill>
                  <a:srgbClr val="006007"/>
                </a:solidFill>
              </a:rPr>
              <a:t>)</a:t>
            </a:r>
            <a:r>
              <a:rPr lang="en-US" sz="2800" b="0" dirty="0"/>
              <a:t> </a:t>
            </a:r>
            <a:br>
              <a:rPr lang="en-US" sz="2800" b="0" dirty="0"/>
            </a:br>
            <a:r>
              <a:rPr lang="en-US" sz="2800" b="0" dirty="0">
                <a:solidFill>
                  <a:srgbClr val="0080FF"/>
                </a:solidFill>
              </a:rPr>
              <a:t>FROM</a:t>
            </a:r>
            <a:r>
              <a:rPr lang="en-US" sz="2800" b="0" dirty="0"/>
              <a:t> </a:t>
            </a:r>
            <a:r>
              <a:rPr lang="en-US" sz="2800" b="0" dirty="0" err="1"/>
              <a:t>bc_municipality</a:t>
            </a:r>
            <a:r>
              <a:rPr lang="en-US" sz="2800" b="0" dirty="0"/>
              <a:t> </a:t>
            </a:r>
            <a:br>
              <a:rPr lang="en-US" sz="2800" b="0" dirty="0"/>
            </a:br>
            <a:r>
              <a:rPr lang="en-US" sz="2800" b="0" dirty="0">
                <a:solidFill>
                  <a:srgbClr val="0080FF"/>
                </a:solidFill>
              </a:rPr>
              <a:t>WHERE</a:t>
            </a:r>
            <a:r>
              <a:rPr lang="en-US" sz="2800" b="0" dirty="0"/>
              <a:t> name = ‘PRINCE GEORGE’;</a:t>
            </a:r>
          </a:p>
        </p:txBody>
      </p:sp>
      <p:sp>
        <p:nvSpPr>
          <p:cNvPr id="498694" name="Rectangle 6"/>
          <p:cNvSpPr>
            <a:spLocks noGrp="1" noChangeArrowheads="1"/>
          </p:cNvSpPr>
          <p:nvPr>
            <p:ph type="title" idx="4294967295"/>
          </p:nvPr>
        </p:nvSpPr>
        <p:spPr>
          <a:xfrm>
            <a:off x="762000" y="381000"/>
            <a:ext cx="7010400" cy="990600"/>
          </a:xfrm>
          <a:prstGeom prst="rect">
            <a:avLst/>
          </a:prstGeom>
        </p:spPr>
        <p:txBody>
          <a:bodyPr/>
          <a:lstStyle/>
          <a:p>
            <a:pPr>
              <a:defRPr/>
            </a:pPr>
            <a:r>
              <a:rPr lang="en-US" dirty="0" smtClean="0"/>
              <a:t>4.4 - Overlays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4.5 - Coordinate Projection</a:t>
            </a:r>
          </a:p>
        </p:txBody>
      </p:sp>
      <p:sp>
        <p:nvSpPr>
          <p:cNvPr id="104451" name="Rectangle 3"/>
          <p:cNvSpPr>
            <a:spLocks noChangeArrowheads="1"/>
          </p:cNvSpPr>
          <p:nvPr/>
        </p:nvSpPr>
        <p:spPr bwMode="auto">
          <a:xfrm>
            <a:off x="685800" y="1752600"/>
            <a:ext cx="7772400" cy="4876800"/>
          </a:xfrm>
          <a:prstGeom prst="rect">
            <a:avLst/>
          </a:prstGeom>
          <a:noFill/>
          <a:ln w="9525">
            <a:noFill/>
            <a:miter lim="800000"/>
            <a:headEnd/>
            <a:tailEnd/>
          </a:ln>
        </p:spPr>
        <p:txBody>
          <a:bodyPr/>
          <a:lstStyle/>
          <a:p>
            <a:pPr marL="342900" indent="-342900">
              <a:lnSpc>
                <a:spcPct val="100000"/>
              </a:lnSpc>
              <a:buFontTx/>
              <a:buChar char="•"/>
            </a:pPr>
            <a:r>
              <a:rPr lang="en-US" sz="2800" b="0"/>
              <a:t>View the SRID of geometries using the ST_SRID() function</a:t>
            </a:r>
          </a:p>
          <a:p>
            <a:pPr marL="342900" indent="-342900">
              <a:lnSpc>
                <a:spcPct val="100000"/>
              </a:lnSpc>
              <a:buFontTx/>
              <a:buChar char="•"/>
            </a:pPr>
            <a:r>
              <a:rPr lang="en-US" sz="2800" b="0">
                <a:solidFill>
                  <a:srgbClr val="0080FF"/>
                </a:solidFill>
              </a:rPr>
              <a:t>SELECT</a:t>
            </a:r>
            <a:r>
              <a:rPr lang="en-US" sz="2800" b="0"/>
              <a:t> </a:t>
            </a:r>
            <a:r>
              <a:rPr lang="en-US" sz="2800" b="0">
                <a:solidFill>
                  <a:srgbClr val="006007"/>
                </a:solidFill>
              </a:rPr>
              <a:t>ST_SRID(</a:t>
            </a:r>
            <a:r>
              <a:rPr lang="en-US" sz="2800" b="0"/>
              <a:t>the_geom</a:t>
            </a:r>
            <a:r>
              <a:rPr lang="en-US" sz="2800" b="0">
                <a:solidFill>
                  <a:srgbClr val="006007"/>
                </a:solidFill>
              </a:rPr>
              <a:t>)</a:t>
            </a:r>
            <a:r>
              <a:rPr lang="en-US" sz="2800" b="0"/>
              <a:t> </a:t>
            </a:r>
            <a:br>
              <a:rPr lang="en-US" sz="2800" b="0"/>
            </a:br>
            <a:r>
              <a:rPr lang="en-US" sz="2800" b="0">
                <a:solidFill>
                  <a:srgbClr val="0080FF"/>
                </a:solidFill>
              </a:rPr>
              <a:t>FROM</a:t>
            </a:r>
            <a:r>
              <a:rPr lang="en-US" sz="2800" b="0"/>
              <a:t> bc_roads </a:t>
            </a:r>
            <a:br>
              <a:rPr lang="en-US" sz="2800" b="0"/>
            </a:br>
            <a:r>
              <a:rPr lang="en-US" sz="2800" b="0">
                <a:solidFill>
                  <a:srgbClr val="0080FF"/>
                </a:solidFill>
              </a:rPr>
              <a:t>LIMIT</a:t>
            </a:r>
            <a:r>
              <a:rPr lang="en-US" sz="2800" b="0"/>
              <a:t> 1;</a:t>
            </a:r>
          </a:p>
          <a:p>
            <a:pPr marL="342900" indent="-342900">
              <a:lnSpc>
                <a:spcPct val="100000"/>
              </a:lnSpc>
              <a:buFontTx/>
              <a:buChar char="•"/>
            </a:pPr>
            <a:r>
              <a:rPr lang="en-US" sz="2800" b="0"/>
              <a:t>What’s “3005”?</a:t>
            </a:r>
          </a:p>
          <a:p>
            <a:pPr marL="342900" indent="-342900">
              <a:lnSpc>
                <a:spcPct val="100000"/>
              </a:lnSpc>
              <a:buFontTx/>
              <a:buChar char="•"/>
            </a:pPr>
            <a:r>
              <a:rPr lang="en-US" sz="2800" b="0">
                <a:solidFill>
                  <a:srgbClr val="0080FF"/>
                </a:solidFill>
              </a:rPr>
              <a:t>SELECT</a:t>
            </a:r>
            <a:r>
              <a:rPr lang="en-US" sz="2800" b="0"/>
              <a:t> srtext </a:t>
            </a:r>
            <a:br>
              <a:rPr lang="en-US" sz="2800" b="0"/>
            </a:br>
            <a:r>
              <a:rPr lang="en-US" sz="2800" b="0">
                <a:solidFill>
                  <a:srgbClr val="0080FF"/>
                </a:solidFill>
              </a:rPr>
              <a:t>FROM</a:t>
            </a:r>
            <a:r>
              <a:rPr lang="en-US" sz="2800" b="0"/>
              <a:t> spatial_ref_sys </a:t>
            </a:r>
            <a:br>
              <a:rPr lang="en-US" sz="2800" b="0"/>
            </a:br>
            <a:r>
              <a:rPr lang="en-US" sz="2800" b="0">
                <a:solidFill>
                  <a:srgbClr val="0080FF"/>
                </a:solidFill>
              </a:rPr>
              <a:t>WHERE</a:t>
            </a:r>
            <a:r>
              <a:rPr lang="en-US" sz="2800" b="0"/>
              <a:t> srid = 3005;</a:t>
            </a:r>
          </a:p>
          <a:p>
            <a:pPr marL="342900" indent="-342900">
              <a:lnSpc>
                <a:spcPct val="100000"/>
              </a:lnSpc>
              <a:buFontTx/>
              <a:buChar char="•"/>
            </a:pPr>
            <a:r>
              <a:rPr lang="en-US" sz="2800" b="0"/>
              <a:t>Ah, it’s “BC Albers”</a:t>
            </a:r>
          </a:p>
          <a:p>
            <a:pPr marL="342900" indent="-342900">
              <a:lnSpc>
                <a:spcPct val="100000"/>
              </a:lnSpc>
              <a:buFontTx/>
              <a:buChar char="•"/>
            </a:pPr>
            <a:endParaRPr lang="en-US" sz="2800" b="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4.5 - Coordinate Projection</a:t>
            </a:r>
          </a:p>
        </p:txBody>
      </p:sp>
      <p:sp>
        <p:nvSpPr>
          <p:cNvPr id="105475" name="Rectangle 3"/>
          <p:cNvSpPr>
            <a:spLocks noChangeArrowheads="1"/>
          </p:cNvSpPr>
          <p:nvPr/>
        </p:nvSpPr>
        <p:spPr bwMode="auto">
          <a:xfrm>
            <a:off x="685800" y="1600200"/>
            <a:ext cx="7772400" cy="4876800"/>
          </a:xfrm>
          <a:prstGeom prst="rect">
            <a:avLst/>
          </a:prstGeom>
          <a:noFill/>
          <a:ln w="9525">
            <a:noFill/>
            <a:miter lim="800000"/>
            <a:headEnd/>
            <a:tailEnd/>
          </a:ln>
        </p:spPr>
        <p:txBody>
          <a:bodyPr/>
          <a:lstStyle/>
          <a:p>
            <a:pPr marL="342900" indent="-342900">
              <a:lnSpc>
                <a:spcPct val="100000"/>
              </a:lnSpc>
              <a:buFontTx/>
              <a:buChar char="•"/>
            </a:pPr>
            <a:r>
              <a:rPr lang="en-US" sz="2000" b="0"/>
              <a:t>PROJCS[“NAD83 / BC Albers",</a:t>
            </a:r>
            <a:br>
              <a:rPr lang="en-US" sz="2000" b="0"/>
            </a:br>
            <a:r>
              <a:rPr lang="en-US" sz="2000" b="0"/>
              <a:t>  GEOGCS["NAD83",</a:t>
            </a:r>
            <a:br>
              <a:rPr lang="en-US" sz="2000" b="0"/>
            </a:br>
            <a:r>
              <a:rPr lang="en-US" sz="2000" b="0"/>
              <a:t>    DATUM["North_American_Datum_1983",</a:t>
            </a:r>
            <a:br>
              <a:rPr lang="en-US" sz="2000" b="0"/>
            </a:br>
            <a:r>
              <a:rPr lang="en-US" sz="2000" b="0"/>
              <a:t>      SPHEROID["GRS 1980",6378137,298.257222101]],</a:t>
            </a:r>
            <a:br>
              <a:rPr lang="en-US" sz="2000" b="0"/>
            </a:br>
            <a:r>
              <a:rPr lang="en-US" sz="2000" b="0"/>
              <a:t>    PRIMEM["Greenwich",0],</a:t>
            </a:r>
            <a:br>
              <a:rPr lang="en-US" sz="2000" b="0"/>
            </a:br>
            <a:r>
              <a:rPr lang="en-US" sz="2000" b="0"/>
              <a:t>    UNIT["degree",0.01745329251994328],</a:t>
            </a:r>
            <a:br>
              <a:rPr lang="en-US" sz="2000" b="0"/>
            </a:br>
            <a:r>
              <a:rPr lang="en-US" sz="2000" b="0"/>
              <a:t>    AUTHORITY["EPSG","4269"]],</a:t>
            </a:r>
            <a:br>
              <a:rPr lang="en-US" sz="2000" b="0"/>
            </a:br>
            <a:r>
              <a:rPr lang="en-US" sz="2000" b="0"/>
              <a:t>  PROJECTION["Albers_Conic_Equal_Area"],</a:t>
            </a:r>
            <a:br>
              <a:rPr lang="en-US" sz="2000" b="0"/>
            </a:br>
            <a:r>
              <a:rPr lang="en-US" sz="2000" b="0"/>
              <a:t>  PARAMETER["latitude_of_center",45],</a:t>
            </a:r>
            <a:br>
              <a:rPr lang="en-US" sz="2000" b="0"/>
            </a:br>
            <a:r>
              <a:rPr lang="en-US" sz="2000" b="0"/>
              <a:t>  PARAMETER["longitude_of_center",-126],</a:t>
            </a:r>
            <a:br>
              <a:rPr lang="en-US" sz="2000" b="0"/>
            </a:br>
            <a:r>
              <a:rPr lang="en-US" sz="2000" b="0"/>
              <a:t>  PARAMETER["standard_parallel_1",50],</a:t>
            </a:r>
            <a:br>
              <a:rPr lang="en-US" sz="2000" b="0"/>
            </a:br>
            <a:r>
              <a:rPr lang="en-US" sz="2000" b="0"/>
              <a:t>  PARAMETER["standard_parallel_2",58.5],</a:t>
            </a:r>
            <a:br>
              <a:rPr lang="en-US" sz="2000" b="0"/>
            </a:br>
            <a:r>
              <a:rPr lang="en-US" sz="2000" b="0"/>
              <a:t>  PARAMETER["false_easting",1000000],</a:t>
            </a:r>
            <a:br>
              <a:rPr lang="en-US" sz="2000" b="0"/>
            </a:br>
            <a:r>
              <a:rPr lang="en-US" sz="2000" b="0"/>
              <a:t>  PARAMETER["false_northing",0],</a:t>
            </a:r>
            <a:br>
              <a:rPr lang="en-US" sz="2000" b="0"/>
            </a:br>
            <a:r>
              <a:rPr lang="en-US" sz="2000" b="0"/>
              <a:t>  UNIT["metre",1],</a:t>
            </a:r>
            <a:br>
              <a:rPr lang="en-US" sz="2000" b="0"/>
            </a:br>
            <a:r>
              <a:rPr lang="en-US" sz="2000" b="0"/>
              <a:t>  AUTHORITY["EPSG","3005"]]</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4.5 - Coordinate Projection</a:t>
            </a:r>
          </a:p>
        </p:txBody>
      </p:sp>
      <p:sp>
        <p:nvSpPr>
          <p:cNvPr id="106499" name="Rectangle 3"/>
          <p:cNvSpPr>
            <a:spLocks noChangeArrowheads="1"/>
          </p:cNvSpPr>
          <p:nvPr/>
        </p:nvSpPr>
        <p:spPr bwMode="auto">
          <a:xfrm>
            <a:off x="1143000" y="1752600"/>
            <a:ext cx="7315200" cy="4267200"/>
          </a:xfrm>
          <a:prstGeom prst="rect">
            <a:avLst/>
          </a:prstGeom>
          <a:noFill/>
          <a:ln w="9525">
            <a:noFill/>
            <a:miter lim="800000"/>
            <a:headEnd/>
            <a:tailEnd/>
          </a:ln>
        </p:spPr>
        <p:txBody>
          <a:bodyPr/>
          <a:lstStyle/>
          <a:p>
            <a:pPr marL="342900" indent="-342900">
              <a:lnSpc>
                <a:spcPct val="100000"/>
              </a:lnSpc>
              <a:buFontTx/>
              <a:buChar char="•"/>
            </a:pPr>
            <a:r>
              <a:rPr lang="en-US" b="0" dirty="0"/>
              <a:t>What’s “3005” again?</a:t>
            </a:r>
          </a:p>
          <a:p>
            <a:pPr marL="342900" indent="-342900">
              <a:lnSpc>
                <a:spcPct val="100000"/>
              </a:lnSpc>
              <a:buFontTx/>
              <a:buChar char="•"/>
            </a:pPr>
            <a:r>
              <a:rPr lang="en-US" b="0" dirty="0">
                <a:solidFill>
                  <a:srgbClr val="0080FF"/>
                </a:solidFill>
              </a:rPr>
              <a:t>SELECT</a:t>
            </a:r>
            <a:r>
              <a:rPr lang="en-US" b="0" dirty="0"/>
              <a:t> </a:t>
            </a:r>
            <a:r>
              <a:rPr lang="en-US" dirty="0"/>
              <a:t>proj4text</a:t>
            </a:r>
            <a:r>
              <a:rPr lang="en-US" b="0" dirty="0"/>
              <a:t> </a:t>
            </a:r>
            <a:br>
              <a:rPr lang="en-US" b="0" dirty="0"/>
            </a:br>
            <a:r>
              <a:rPr lang="en-US" b="0" dirty="0">
                <a:solidFill>
                  <a:srgbClr val="0080FF"/>
                </a:solidFill>
              </a:rPr>
              <a:t>FROM</a:t>
            </a:r>
            <a:r>
              <a:rPr lang="en-US" b="0" dirty="0"/>
              <a:t> </a:t>
            </a:r>
            <a:r>
              <a:rPr lang="en-US" b="0" dirty="0" err="1"/>
              <a:t>spatial_ref_sys</a:t>
            </a:r>
            <a:r>
              <a:rPr lang="en-US" b="0" dirty="0"/>
              <a:t> </a:t>
            </a:r>
            <a:br>
              <a:rPr lang="en-US" b="0" dirty="0"/>
            </a:br>
            <a:r>
              <a:rPr lang="en-US" b="0" dirty="0">
                <a:solidFill>
                  <a:srgbClr val="0080FF"/>
                </a:solidFill>
              </a:rPr>
              <a:t>WHERE</a:t>
            </a:r>
            <a:r>
              <a:rPr lang="en-US" b="0" dirty="0"/>
              <a:t> srid = 3005;</a:t>
            </a:r>
          </a:p>
          <a:p>
            <a:pPr marL="342900" indent="-342900">
              <a:lnSpc>
                <a:spcPct val="100000"/>
              </a:lnSpc>
              <a:buFontTx/>
              <a:buChar char="•"/>
            </a:pPr>
            <a:r>
              <a:rPr lang="en-US" b="0" dirty="0"/>
              <a:t>+</a:t>
            </a:r>
            <a:r>
              <a:rPr lang="en-US" b="0" dirty="0" err="1"/>
              <a:t>proj</a:t>
            </a:r>
            <a:r>
              <a:rPr lang="en-US" b="0" dirty="0"/>
              <a:t>=</a:t>
            </a:r>
            <a:r>
              <a:rPr lang="en-US" b="0" dirty="0" err="1"/>
              <a:t>aea</a:t>
            </a:r>
            <a:r>
              <a:rPr lang="en-US" b="0" dirty="0"/>
              <a:t> +</a:t>
            </a:r>
            <a:r>
              <a:rPr lang="en-US" b="0" dirty="0" err="1"/>
              <a:t>ellps</a:t>
            </a:r>
            <a:r>
              <a:rPr lang="en-US" b="0" dirty="0"/>
              <a:t>=GRS80 +datum=NAD83 +lat_0=45.0 +lon_0=-126.0 </a:t>
            </a:r>
            <a:br>
              <a:rPr lang="en-US" b="0" dirty="0"/>
            </a:br>
            <a:r>
              <a:rPr lang="en-US" b="0" dirty="0"/>
              <a:t>+lat_1=50.0 +lat_2=58.5 </a:t>
            </a:r>
            <a:br>
              <a:rPr lang="en-US" b="0" dirty="0"/>
            </a:br>
            <a:r>
              <a:rPr lang="en-US" b="0" dirty="0"/>
              <a:t>+x_0=1000000 +y_0=0</a:t>
            </a:r>
            <a:endParaRPr lang="en-US" sz="2000" b="0" dirty="0"/>
          </a:p>
          <a:p>
            <a:pPr marL="342900" indent="-342900">
              <a:lnSpc>
                <a:spcPct val="100000"/>
              </a:lnSpc>
              <a:buFontTx/>
              <a:buChar char="•"/>
            </a:pPr>
            <a:r>
              <a:rPr lang="en-US" b="0" dirty="0"/>
              <a:t>PROJ4 is coordinate re-projection library used by PostGIS</a:t>
            </a:r>
          </a:p>
          <a:p>
            <a:pPr marL="342900" indent="-342900">
              <a:lnSpc>
                <a:spcPct val="100000"/>
              </a:lnSpc>
              <a:buFontTx/>
              <a:buChar char="•"/>
            </a:pPr>
            <a:endParaRPr lang="en-US" b="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4.5 - Coordinate Projection</a:t>
            </a:r>
          </a:p>
        </p:txBody>
      </p:sp>
      <p:sp>
        <p:nvSpPr>
          <p:cNvPr id="107523" name="Rectangle 3"/>
          <p:cNvSpPr>
            <a:spLocks noChangeArrowheads="1"/>
          </p:cNvSpPr>
          <p:nvPr/>
        </p:nvSpPr>
        <p:spPr bwMode="auto">
          <a:xfrm>
            <a:off x="1066800" y="1828800"/>
            <a:ext cx="7391400" cy="4343400"/>
          </a:xfrm>
          <a:prstGeom prst="rect">
            <a:avLst/>
          </a:prstGeom>
          <a:noFill/>
          <a:ln w="9525">
            <a:noFill/>
            <a:miter lim="800000"/>
            <a:headEnd/>
            <a:tailEnd/>
          </a:ln>
        </p:spPr>
        <p:txBody>
          <a:bodyPr/>
          <a:lstStyle/>
          <a:p>
            <a:pPr marL="342900" indent="-342900">
              <a:lnSpc>
                <a:spcPct val="100000"/>
              </a:lnSpc>
              <a:buFontTx/>
              <a:buChar char="•"/>
            </a:pPr>
            <a:r>
              <a:rPr lang="en-US" b="0" dirty="0"/>
              <a:t>Coordinate Re-projection is done using the </a:t>
            </a:r>
            <a:r>
              <a:rPr lang="en-US" b="0" dirty="0" err="1"/>
              <a:t>ST_Transform</a:t>
            </a:r>
            <a:r>
              <a:rPr lang="en-US" b="0" dirty="0"/>
              <a:t>() function</a:t>
            </a:r>
          </a:p>
          <a:p>
            <a:pPr marL="342900" indent="-342900">
              <a:lnSpc>
                <a:spcPct val="100000"/>
              </a:lnSpc>
              <a:buFontTx/>
              <a:buChar char="•"/>
            </a:pPr>
            <a:r>
              <a:rPr lang="en-US" b="0" dirty="0">
                <a:solidFill>
                  <a:srgbClr val="0080FF"/>
                </a:solidFill>
              </a:rPr>
              <a:t>SELECT</a:t>
            </a:r>
            <a:r>
              <a:rPr lang="en-US" b="0" dirty="0"/>
              <a:t> </a:t>
            </a:r>
            <a:r>
              <a:rPr lang="en-US" b="0" dirty="0" err="1">
                <a:solidFill>
                  <a:srgbClr val="006007"/>
                </a:solidFill>
              </a:rPr>
              <a:t>ST_AsText</a:t>
            </a:r>
            <a:r>
              <a:rPr lang="en-US" b="0" dirty="0">
                <a:solidFill>
                  <a:srgbClr val="006007"/>
                </a:solidFill>
              </a:rPr>
              <a:t>(</a:t>
            </a:r>
            <a:r>
              <a:rPr lang="en-US" b="0" dirty="0" err="1"/>
              <a:t>the_geom</a:t>
            </a:r>
            <a:r>
              <a:rPr lang="en-US" b="0" dirty="0">
                <a:solidFill>
                  <a:srgbClr val="006007"/>
                </a:solidFill>
              </a:rPr>
              <a:t>) </a:t>
            </a:r>
            <a:r>
              <a:rPr lang="en-US" b="0" dirty="0"/>
              <a:t/>
            </a:r>
            <a:br>
              <a:rPr lang="en-US" b="0" dirty="0"/>
            </a:br>
            <a:r>
              <a:rPr lang="en-US" b="0" dirty="0">
                <a:solidFill>
                  <a:srgbClr val="0080FF"/>
                </a:solidFill>
              </a:rPr>
              <a:t>FROM</a:t>
            </a:r>
            <a:r>
              <a:rPr lang="en-US" b="0" dirty="0"/>
              <a:t> </a:t>
            </a:r>
            <a:r>
              <a:rPr lang="en-US" b="0" dirty="0" err="1"/>
              <a:t>bc_roads</a:t>
            </a:r>
            <a:r>
              <a:rPr lang="en-US" b="0" dirty="0"/>
              <a:t> </a:t>
            </a:r>
            <a:br>
              <a:rPr lang="en-US" b="0" dirty="0"/>
            </a:br>
            <a:r>
              <a:rPr lang="en-US" b="0" dirty="0">
                <a:solidFill>
                  <a:srgbClr val="0080FF"/>
                </a:solidFill>
              </a:rPr>
              <a:t>LIMIT</a:t>
            </a:r>
            <a:r>
              <a:rPr lang="en-US" b="0" dirty="0"/>
              <a:t> 1;</a:t>
            </a:r>
          </a:p>
          <a:p>
            <a:pPr marL="342900" indent="-342900">
              <a:lnSpc>
                <a:spcPct val="100000"/>
              </a:lnSpc>
              <a:buFontTx/>
              <a:buChar char="•"/>
            </a:pPr>
            <a:r>
              <a:rPr lang="en-US" b="0" dirty="0">
                <a:solidFill>
                  <a:srgbClr val="0080FF"/>
                </a:solidFill>
              </a:rPr>
              <a:t>SELECT</a:t>
            </a:r>
            <a:r>
              <a:rPr lang="en-US" b="0" dirty="0"/>
              <a:t> </a:t>
            </a:r>
            <a:br>
              <a:rPr lang="en-US" b="0" dirty="0"/>
            </a:br>
            <a:r>
              <a:rPr lang="en-US" b="0" dirty="0"/>
              <a:t>  </a:t>
            </a:r>
            <a:r>
              <a:rPr lang="en-US" b="0" dirty="0" err="1">
                <a:solidFill>
                  <a:srgbClr val="006007"/>
                </a:solidFill>
              </a:rPr>
              <a:t>ST_AsText</a:t>
            </a:r>
            <a:r>
              <a:rPr lang="en-US" b="0" dirty="0">
                <a:solidFill>
                  <a:srgbClr val="006007"/>
                </a:solidFill>
              </a:rPr>
              <a:t>(</a:t>
            </a:r>
            <a:br>
              <a:rPr lang="en-US" b="0" dirty="0">
                <a:solidFill>
                  <a:srgbClr val="006007"/>
                </a:solidFill>
              </a:rPr>
            </a:br>
            <a:r>
              <a:rPr lang="en-US" b="0" dirty="0">
                <a:solidFill>
                  <a:srgbClr val="006007"/>
                </a:solidFill>
              </a:rPr>
              <a:t>    </a:t>
            </a:r>
            <a:r>
              <a:rPr lang="en-US" b="0" dirty="0" err="1">
                <a:solidFill>
                  <a:srgbClr val="006007"/>
                </a:solidFill>
              </a:rPr>
              <a:t>ST_Transform</a:t>
            </a:r>
            <a:r>
              <a:rPr lang="en-US" b="0" dirty="0">
                <a:solidFill>
                  <a:srgbClr val="006007"/>
                </a:solidFill>
              </a:rPr>
              <a:t>(</a:t>
            </a:r>
            <a:r>
              <a:rPr lang="en-US" b="0" dirty="0" err="1"/>
              <a:t>the_geom</a:t>
            </a:r>
            <a:r>
              <a:rPr lang="en-US" b="0" dirty="0"/>
              <a:t>, 4326</a:t>
            </a:r>
            <a:r>
              <a:rPr lang="en-US" b="0" dirty="0">
                <a:solidFill>
                  <a:srgbClr val="006007"/>
                </a:solidFill>
              </a:rPr>
              <a:t>) ) </a:t>
            </a:r>
            <a:br>
              <a:rPr lang="en-US" b="0" dirty="0">
                <a:solidFill>
                  <a:srgbClr val="006007"/>
                </a:solidFill>
              </a:rPr>
            </a:br>
            <a:r>
              <a:rPr lang="en-US" b="0" dirty="0">
                <a:solidFill>
                  <a:srgbClr val="0080FF"/>
                </a:solidFill>
              </a:rPr>
              <a:t>FROM</a:t>
            </a:r>
            <a:r>
              <a:rPr lang="en-US" b="0" dirty="0"/>
              <a:t> </a:t>
            </a:r>
            <a:r>
              <a:rPr lang="en-US" b="0" dirty="0" err="1"/>
              <a:t>bc_roads</a:t>
            </a:r>
            <a:r>
              <a:rPr lang="en-US" b="0" dirty="0"/>
              <a:t> </a:t>
            </a:r>
            <a:br>
              <a:rPr lang="en-US" b="0" dirty="0"/>
            </a:br>
            <a:r>
              <a:rPr lang="en-US" b="0" dirty="0">
                <a:solidFill>
                  <a:srgbClr val="0080FF"/>
                </a:solidFill>
              </a:rPr>
              <a:t>LIMIT</a:t>
            </a:r>
            <a:r>
              <a:rPr lang="en-US" b="0" dirty="0"/>
              <a:t> 1;</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4.5 - Coordinate Projection</a:t>
            </a:r>
          </a:p>
        </p:txBody>
      </p:sp>
      <p:sp>
        <p:nvSpPr>
          <p:cNvPr id="108547" name="Text Box 3"/>
          <p:cNvSpPr txBox="1">
            <a:spLocks noChangeArrowheads="1"/>
          </p:cNvSpPr>
          <p:nvPr/>
        </p:nvSpPr>
        <p:spPr bwMode="auto">
          <a:xfrm>
            <a:off x="1066800" y="2108200"/>
            <a:ext cx="6477000" cy="1244600"/>
          </a:xfrm>
          <a:prstGeom prst="rect">
            <a:avLst/>
          </a:prstGeom>
          <a:noFill/>
          <a:ln w="9525">
            <a:noFill/>
            <a:miter lim="800000"/>
            <a:headEnd/>
            <a:tailEnd/>
          </a:ln>
        </p:spPr>
        <p:txBody>
          <a:bodyPr>
            <a:spAutoFit/>
          </a:bodyPr>
          <a:lstStyle/>
          <a:p>
            <a:pPr algn="ctr">
              <a:spcBef>
                <a:spcPct val="50000"/>
              </a:spcBef>
            </a:pPr>
            <a:r>
              <a:rPr lang="en-US" sz="2800" b="0"/>
              <a:t>MULTILINESTRING((</a:t>
            </a:r>
            <a:br>
              <a:rPr lang="en-US" sz="2800" b="0"/>
            </a:br>
            <a:r>
              <a:rPr lang="en-US" sz="2800" b="0"/>
              <a:t>1004687.04355194 594291.053764096,</a:t>
            </a:r>
            <a:br>
              <a:rPr lang="en-US" sz="2800" b="0"/>
            </a:br>
            <a:r>
              <a:rPr lang="en-US" sz="2800" b="0"/>
              <a:t>1004729.74799931 594258.821943696))</a:t>
            </a:r>
          </a:p>
        </p:txBody>
      </p:sp>
      <p:sp>
        <p:nvSpPr>
          <p:cNvPr id="108548" name="Text Box 4"/>
          <p:cNvSpPr txBox="1">
            <a:spLocks noChangeArrowheads="1"/>
          </p:cNvSpPr>
          <p:nvPr/>
        </p:nvSpPr>
        <p:spPr bwMode="auto">
          <a:xfrm>
            <a:off x="1701800" y="4546600"/>
            <a:ext cx="5181600" cy="1244600"/>
          </a:xfrm>
          <a:prstGeom prst="rect">
            <a:avLst/>
          </a:prstGeom>
          <a:noFill/>
          <a:ln w="9525">
            <a:noFill/>
            <a:miter lim="800000"/>
            <a:headEnd/>
            <a:tailEnd/>
          </a:ln>
        </p:spPr>
        <p:txBody>
          <a:bodyPr>
            <a:spAutoFit/>
          </a:bodyPr>
          <a:lstStyle/>
          <a:p>
            <a:pPr algn="ctr">
              <a:spcBef>
                <a:spcPct val="50000"/>
              </a:spcBef>
            </a:pPr>
            <a:r>
              <a:rPr lang="en-US" sz="2800" b="0"/>
              <a:t>MULTILINESTRING((</a:t>
            </a:r>
            <a:br>
              <a:rPr lang="en-US" sz="2800" b="0"/>
            </a:br>
            <a:r>
              <a:rPr lang="en-US" sz="2800" b="0"/>
              <a:t>-125.9341 50.3640700000001,</a:t>
            </a:r>
            <a:br>
              <a:rPr lang="en-US" sz="2800" b="0"/>
            </a:br>
            <a:r>
              <a:rPr lang="en-US" sz="2800" b="0"/>
              <a:t>-125.9335 50.36378))</a:t>
            </a:r>
            <a:endParaRPr lang="en-US" sz="3200" b="0"/>
          </a:p>
        </p:txBody>
      </p:sp>
      <p:sp>
        <p:nvSpPr>
          <p:cNvPr id="108549" name="AutoShape 5"/>
          <p:cNvSpPr>
            <a:spLocks noChangeArrowheads="1"/>
          </p:cNvSpPr>
          <p:nvPr/>
        </p:nvSpPr>
        <p:spPr bwMode="auto">
          <a:xfrm>
            <a:off x="3733800" y="3505200"/>
            <a:ext cx="1143000" cy="914400"/>
          </a:xfrm>
          <a:prstGeom prst="downArrow">
            <a:avLst>
              <a:gd name="adj1" fmla="val 50000"/>
              <a:gd name="adj2" fmla="val 25000"/>
            </a:avLst>
          </a:prstGeom>
          <a:solidFill>
            <a:schemeClr val="bg2"/>
          </a:solidFill>
          <a:ln w="9525">
            <a:solidFill>
              <a:schemeClr val="bg1"/>
            </a:solidFill>
            <a:miter lim="800000"/>
            <a:headEnd/>
            <a:tailEnd/>
          </a:ln>
        </p:spPr>
        <p:txBody>
          <a:bodyPr wrap="none" anchor="ctr"/>
          <a:lstStyle/>
          <a:p>
            <a:endParaRPr lang="en-GB"/>
          </a:p>
        </p:txBody>
      </p:sp>
      <p:sp>
        <p:nvSpPr>
          <p:cNvPr id="108550" name="Text Box 6"/>
          <p:cNvSpPr txBox="1">
            <a:spLocks noChangeArrowheads="1"/>
          </p:cNvSpPr>
          <p:nvPr/>
        </p:nvSpPr>
        <p:spPr bwMode="auto">
          <a:xfrm>
            <a:off x="4800600" y="3708400"/>
            <a:ext cx="3886200" cy="420688"/>
          </a:xfrm>
          <a:prstGeom prst="rect">
            <a:avLst/>
          </a:prstGeom>
          <a:noFill/>
          <a:ln w="9525">
            <a:noFill/>
            <a:miter lim="800000"/>
            <a:headEnd/>
            <a:tailEnd/>
          </a:ln>
        </p:spPr>
        <p:txBody>
          <a:bodyPr>
            <a:spAutoFit/>
          </a:bodyPr>
          <a:lstStyle/>
          <a:p>
            <a:pPr>
              <a:spcBef>
                <a:spcPct val="50000"/>
              </a:spcBef>
            </a:pPr>
            <a:r>
              <a:rPr lang="en-US" b="0"/>
              <a:t>ST_Transform(the_geom)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dirty="0" smtClean="0"/>
              <a:t>4.6 - Advanced Exercises</a:t>
            </a:r>
          </a:p>
        </p:txBody>
      </p:sp>
      <p:sp>
        <p:nvSpPr>
          <p:cNvPr id="556035" name="Rectangle 3"/>
          <p:cNvSpPr>
            <a:spLocks noGrp="1" noChangeArrowheads="1"/>
          </p:cNvSpPr>
          <p:nvPr>
            <p:ph idx="1"/>
          </p:nvPr>
        </p:nvSpPr>
        <p:spPr/>
        <p:txBody>
          <a:bodyPr>
            <a:normAutofit fontScale="92500" lnSpcReduction="10000"/>
          </a:bodyPr>
          <a:lstStyle/>
          <a:p>
            <a:pPr>
              <a:lnSpc>
                <a:spcPct val="90000"/>
              </a:lnSpc>
            </a:pPr>
            <a:r>
              <a:rPr lang="en-US" sz="2400" dirty="0" smtClean="0"/>
              <a:t>What is the length in kilometers of </a:t>
            </a:r>
            <a:br>
              <a:rPr lang="en-US" sz="2400" dirty="0" smtClean="0"/>
            </a:br>
            <a:r>
              <a:rPr lang="en-US" sz="2400" dirty="0" smtClean="0"/>
              <a:t>‘Douglas St’ in ‘VICTORIA’?</a:t>
            </a:r>
          </a:p>
          <a:p>
            <a:pPr>
              <a:lnSpc>
                <a:spcPct val="90000"/>
              </a:lnSpc>
            </a:pPr>
            <a:r>
              <a:rPr lang="en-US" sz="2400" dirty="0" smtClean="0">
                <a:solidFill>
                  <a:srgbClr val="0080FF"/>
                </a:solidFill>
              </a:rPr>
              <a:t>SELECT</a:t>
            </a:r>
            <a:r>
              <a:rPr lang="en-US" sz="2400" dirty="0" smtClean="0"/>
              <a:t> </a:t>
            </a:r>
            <a:br>
              <a:rPr lang="en-US" sz="2400" dirty="0" smtClean="0"/>
            </a:br>
            <a:r>
              <a:rPr lang="en-US" sz="2400" dirty="0" smtClean="0"/>
              <a:t>  </a:t>
            </a:r>
            <a:r>
              <a:rPr lang="en-US" sz="2400" dirty="0" smtClean="0">
                <a:solidFill>
                  <a:srgbClr val="006007"/>
                </a:solidFill>
              </a:rPr>
              <a:t>Sum(</a:t>
            </a:r>
            <a:r>
              <a:rPr lang="en-US" sz="2400" dirty="0" err="1" smtClean="0">
                <a:solidFill>
                  <a:srgbClr val="006007"/>
                </a:solidFill>
              </a:rPr>
              <a:t>ST_Length</a:t>
            </a:r>
            <a:r>
              <a:rPr lang="en-US" sz="2400" dirty="0" smtClean="0">
                <a:solidFill>
                  <a:srgbClr val="006007"/>
                </a:solidFill>
              </a:rPr>
              <a:t>(</a:t>
            </a:r>
            <a:r>
              <a:rPr lang="en-US" sz="2400" dirty="0" err="1" smtClean="0"/>
              <a:t>r.the_geom</a:t>
            </a:r>
            <a:r>
              <a:rPr lang="en-US" sz="2400" dirty="0" smtClean="0">
                <a:solidFill>
                  <a:srgbClr val="006007"/>
                </a:solidFill>
              </a:rPr>
              <a:t>))</a:t>
            </a:r>
            <a:r>
              <a:rPr lang="en-US" sz="2400" dirty="0" smtClean="0"/>
              <a:t>/1000</a:t>
            </a:r>
            <a:br>
              <a:rPr lang="en-US" sz="2400" dirty="0" smtClean="0"/>
            </a:br>
            <a:r>
              <a:rPr lang="en-US" sz="2400" dirty="0" smtClean="0"/>
              <a:t>    </a:t>
            </a:r>
            <a:r>
              <a:rPr lang="en-US" sz="2400" dirty="0" smtClean="0">
                <a:solidFill>
                  <a:srgbClr val="0080FF"/>
                </a:solidFill>
              </a:rPr>
              <a:t>AS</a:t>
            </a:r>
            <a:r>
              <a:rPr lang="en-US" sz="2400" dirty="0" smtClean="0"/>
              <a:t> kilometers </a:t>
            </a:r>
            <a:br>
              <a:rPr lang="en-US" sz="2400" dirty="0" smtClean="0"/>
            </a:br>
            <a:r>
              <a:rPr lang="en-US" sz="2400" dirty="0" smtClean="0">
                <a:solidFill>
                  <a:srgbClr val="0080FF"/>
                </a:solidFill>
              </a:rPr>
              <a:t>FROM</a:t>
            </a:r>
            <a:r>
              <a:rPr lang="en-US" sz="2400" dirty="0" smtClean="0"/>
              <a:t> </a:t>
            </a:r>
            <a:br>
              <a:rPr lang="en-US" sz="2400" dirty="0" smtClean="0"/>
            </a:br>
            <a:r>
              <a:rPr lang="en-US" sz="2400" dirty="0" smtClean="0"/>
              <a:t>  </a:t>
            </a:r>
            <a:r>
              <a:rPr lang="en-US" sz="2400" dirty="0" err="1" smtClean="0"/>
              <a:t>bc_roads</a:t>
            </a:r>
            <a:r>
              <a:rPr lang="en-US" sz="2400" dirty="0" smtClean="0"/>
              <a:t> r, </a:t>
            </a:r>
            <a:br>
              <a:rPr lang="en-US" sz="2400" dirty="0" smtClean="0"/>
            </a:br>
            <a:r>
              <a:rPr lang="en-US" sz="2400" dirty="0" smtClean="0"/>
              <a:t>  </a:t>
            </a:r>
            <a:r>
              <a:rPr lang="en-US" sz="2400" dirty="0" err="1" smtClean="0"/>
              <a:t>bc_municipality</a:t>
            </a:r>
            <a:r>
              <a:rPr lang="en-US" sz="2400" dirty="0" smtClean="0"/>
              <a:t> m </a:t>
            </a:r>
            <a:br>
              <a:rPr lang="en-US" sz="2400" dirty="0" smtClean="0"/>
            </a:br>
            <a:r>
              <a:rPr lang="en-US" sz="2400" dirty="0" smtClean="0">
                <a:solidFill>
                  <a:srgbClr val="0080FF"/>
                </a:solidFill>
              </a:rPr>
              <a:t>WHERE</a:t>
            </a:r>
            <a:r>
              <a:rPr lang="en-US" sz="2400" dirty="0" smtClean="0"/>
              <a:t> </a:t>
            </a:r>
            <a:br>
              <a:rPr lang="en-US" sz="2400" dirty="0" smtClean="0"/>
            </a:br>
            <a:r>
              <a:rPr lang="en-US" sz="2400" dirty="0" smtClean="0"/>
              <a:t>  </a:t>
            </a:r>
            <a:r>
              <a:rPr lang="en-US" sz="2400" dirty="0" err="1" smtClean="0">
                <a:solidFill>
                  <a:srgbClr val="006007"/>
                </a:solidFill>
              </a:rPr>
              <a:t>ST_Contains</a:t>
            </a:r>
            <a:r>
              <a:rPr lang="en-US" sz="2400" dirty="0" smtClean="0">
                <a:solidFill>
                  <a:srgbClr val="006007"/>
                </a:solidFill>
              </a:rPr>
              <a:t>(</a:t>
            </a:r>
            <a:r>
              <a:rPr lang="en-US" sz="2400" dirty="0" err="1" smtClean="0"/>
              <a:t>m.the_geom</a:t>
            </a:r>
            <a:r>
              <a:rPr lang="en-US" sz="2400" dirty="0" smtClean="0"/>
              <a:t>, </a:t>
            </a:r>
            <a:r>
              <a:rPr lang="en-US" sz="2400" dirty="0" err="1" smtClean="0"/>
              <a:t>r.the_geom</a:t>
            </a:r>
            <a:r>
              <a:rPr lang="en-US" sz="2400" dirty="0" smtClean="0">
                <a:solidFill>
                  <a:srgbClr val="006007"/>
                </a:solidFill>
              </a:rPr>
              <a:t>)</a:t>
            </a:r>
            <a:r>
              <a:rPr lang="en-US" sz="2400" dirty="0" smtClean="0"/>
              <a:t> </a:t>
            </a:r>
            <a:r>
              <a:rPr lang="en-US" sz="2400" dirty="0" smtClean="0">
                <a:solidFill>
                  <a:srgbClr val="0080FF"/>
                </a:solidFill>
              </a:rPr>
              <a:t>AND</a:t>
            </a:r>
            <a:r>
              <a:rPr lang="en-US" sz="2400" dirty="0" smtClean="0"/>
              <a:t/>
            </a:r>
            <a:br>
              <a:rPr lang="en-US" sz="2400" dirty="0" smtClean="0"/>
            </a:br>
            <a:r>
              <a:rPr lang="en-US" sz="2400" dirty="0" smtClean="0"/>
              <a:t>  r.name = 'Douglas St' </a:t>
            </a:r>
            <a:r>
              <a:rPr lang="en-US" sz="2400" dirty="0" smtClean="0">
                <a:solidFill>
                  <a:srgbClr val="0080FF"/>
                </a:solidFill>
              </a:rPr>
              <a:t>AND</a:t>
            </a:r>
            <a:r>
              <a:rPr lang="en-US" sz="2400" dirty="0" smtClean="0"/>
              <a:t/>
            </a:r>
            <a:br>
              <a:rPr lang="en-US" sz="2400" dirty="0" smtClean="0"/>
            </a:br>
            <a:r>
              <a:rPr lang="en-US" sz="2400" dirty="0" smtClean="0"/>
              <a:t>  m.name = 'VICTORIA';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5">
                                            <p:txEl>
                                              <p:pRg st="0" end="0"/>
                                            </p:txEl>
                                          </p:spTgt>
                                        </p:tgtEl>
                                        <p:attrNameLst>
                                          <p:attrName>style.visibility</p:attrName>
                                        </p:attrNameLst>
                                      </p:cBhvr>
                                      <p:to>
                                        <p:strVal val="visible"/>
                                      </p:to>
                                    </p:set>
                                    <p:anim calcmode="lin" valueType="num">
                                      <p:cBhvr additive="base">
                                        <p:cTn id="7" dur="500" fill="hold"/>
                                        <p:tgtEl>
                                          <p:spTgt spid="556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6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6035">
                                            <p:txEl>
                                              <p:pRg st="1" end="1"/>
                                            </p:txEl>
                                          </p:spTgt>
                                        </p:tgtEl>
                                        <p:attrNameLst>
                                          <p:attrName>style.visibility</p:attrName>
                                        </p:attrNameLst>
                                      </p:cBhvr>
                                      <p:to>
                                        <p:strVal val="visible"/>
                                      </p:to>
                                    </p:set>
                                    <p:anim calcmode="lin" valueType="num">
                                      <p:cBhvr additive="base">
                                        <p:cTn id="13" dur="500" fill="hold"/>
                                        <p:tgtEl>
                                          <p:spTgt spid="556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6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idx="4294967295"/>
          </p:nvPr>
        </p:nvSpPr>
        <p:spPr>
          <a:xfrm>
            <a:off x="685800" y="304800"/>
            <a:ext cx="7772400" cy="990600"/>
          </a:xfrm>
          <a:prstGeom prst="rect">
            <a:avLst/>
          </a:prstGeom>
        </p:spPr>
        <p:txBody>
          <a:bodyPr/>
          <a:lstStyle/>
          <a:p>
            <a:pPr>
              <a:defRPr/>
            </a:pPr>
            <a:r>
              <a:rPr lang="en-US" smtClean="0"/>
              <a:t>Who is using PostGIS?</a:t>
            </a:r>
          </a:p>
        </p:txBody>
      </p:sp>
      <p:sp>
        <p:nvSpPr>
          <p:cNvPr id="21507" name="Rectangle 3"/>
          <p:cNvSpPr>
            <a:spLocks noGrp="1" noChangeArrowheads="1"/>
          </p:cNvSpPr>
          <p:nvPr>
            <p:ph idx="1"/>
          </p:nvPr>
        </p:nvSpPr>
        <p:spPr/>
        <p:txBody>
          <a:bodyPr/>
          <a:lstStyle/>
          <a:p>
            <a:r>
              <a:rPr lang="en-US" smtClean="0">
                <a:solidFill>
                  <a:schemeClr val="bg2"/>
                </a:solidFill>
              </a:rPr>
              <a:t>InfoTerra (United Kingdom)</a:t>
            </a:r>
            <a:r>
              <a:rPr lang="en-US" smtClean="0"/>
              <a:t> uses PostGIS to store &gt;600 million features of topographic data. Sits at the back-end of their online DataStore. Notable load times of 12 hours for the entire data-suite ~14000 features per second. More notable savings of ~£1000000 per annum.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8"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4.6 - Advanced Exercises</a:t>
            </a:r>
          </a:p>
        </p:txBody>
      </p:sp>
      <p:sp>
        <p:nvSpPr>
          <p:cNvPr id="557059" name="Rectangle 3"/>
          <p:cNvSpPr>
            <a:spLocks noGrp="1" noChangeArrowheads="1"/>
          </p:cNvSpPr>
          <p:nvPr>
            <p:ph idx="1"/>
          </p:nvPr>
        </p:nvSpPr>
        <p:spPr/>
        <p:txBody>
          <a:bodyPr>
            <a:normAutofit fontScale="92500" lnSpcReduction="20000"/>
          </a:bodyPr>
          <a:lstStyle/>
          <a:p>
            <a:pPr>
              <a:lnSpc>
                <a:spcPct val="90000"/>
              </a:lnSpc>
            </a:pPr>
            <a:r>
              <a:rPr lang="en-US" sz="2800" dirty="0" smtClean="0"/>
              <a:t>What two pubs have the most Green Party supporters within 500 meters of them?</a:t>
            </a:r>
          </a:p>
          <a:p>
            <a:pPr>
              <a:lnSpc>
                <a:spcPct val="90000"/>
              </a:lnSpc>
            </a:pPr>
            <a:r>
              <a:rPr lang="en-US" sz="2800" dirty="0" smtClean="0">
                <a:solidFill>
                  <a:srgbClr val="0080FF"/>
                </a:solidFill>
              </a:rPr>
              <a:t>SELECT</a:t>
            </a:r>
            <a:r>
              <a:rPr lang="en-US" sz="2800" dirty="0" smtClean="0"/>
              <a:t> </a:t>
            </a:r>
            <a:br>
              <a:rPr lang="en-US" sz="2800" dirty="0" smtClean="0"/>
            </a:br>
            <a:r>
              <a:rPr lang="en-US" sz="2800" dirty="0" smtClean="0"/>
              <a:t>  p.name, </a:t>
            </a:r>
            <a:r>
              <a:rPr lang="en-US" sz="2800" dirty="0" err="1" smtClean="0"/>
              <a:t>p.city</a:t>
            </a:r>
            <a:r>
              <a:rPr lang="en-US" sz="2800" dirty="0" smtClean="0"/>
              <a:t>, </a:t>
            </a:r>
            <a:br>
              <a:rPr lang="en-US" sz="2800" dirty="0" smtClean="0"/>
            </a:br>
            <a:r>
              <a:rPr lang="en-US" sz="2800" dirty="0" smtClean="0"/>
              <a:t>  </a:t>
            </a:r>
            <a:r>
              <a:rPr lang="en-US" sz="2800" dirty="0" smtClean="0">
                <a:solidFill>
                  <a:srgbClr val="006007"/>
                </a:solidFill>
              </a:rPr>
              <a:t>Sum(</a:t>
            </a:r>
            <a:r>
              <a:rPr lang="en-US" sz="2800" dirty="0" err="1" smtClean="0"/>
              <a:t>v.green</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greens </a:t>
            </a:r>
            <a:br>
              <a:rPr lang="en-US" sz="2800" dirty="0" smtClean="0"/>
            </a:br>
            <a:r>
              <a:rPr lang="en-US" sz="2800" dirty="0" smtClean="0">
                <a:solidFill>
                  <a:srgbClr val="0080FF"/>
                </a:solidFill>
              </a:rPr>
              <a:t>FROM</a:t>
            </a:r>
            <a:r>
              <a:rPr lang="en-US" sz="2800" dirty="0" smtClean="0"/>
              <a:t> </a:t>
            </a:r>
            <a:br>
              <a:rPr lang="en-US" sz="2800" dirty="0" smtClean="0"/>
            </a:br>
            <a:r>
              <a:rPr lang="en-US" sz="2800" dirty="0" smtClean="0"/>
              <a:t>  </a:t>
            </a:r>
            <a:r>
              <a:rPr lang="en-US" sz="2800" dirty="0" err="1" smtClean="0"/>
              <a:t>bc_pubs</a:t>
            </a:r>
            <a:r>
              <a:rPr lang="en-US" sz="2800" dirty="0" smtClean="0"/>
              <a:t> p, </a:t>
            </a:r>
            <a:br>
              <a:rPr lang="en-US" sz="2800" dirty="0" smtClean="0"/>
            </a:br>
            <a:r>
              <a:rPr lang="en-US" sz="2800" dirty="0" smtClean="0"/>
              <a:t>  </a:t>
            </a:r>
            <a:r>
              <a:rPr lang="en-US" sz="2800" dirty="0" err="1" smtClean="0"/>
              <a:t>bc_voting_areas</a:t>
            </a:r>
            <a:r>
              <a:rPr lang="en-US" sz="2800" dirty="0" smtClean="0"/>
              <a:t> v </a:t>
            </a:r>
            <a:br>
              <a:rPr lang="en-US" sz="2800" dirty="0" smtClean="0"/>
            </a:br>
            <a:r>
              <a:rPr lang="en-US" sz="2800" dirty="0" smtClean="0">
                <a:solidFill>
                  <a:srgbClr val="0080FF"/>
                </a:solidFill>
              </a:rPr>
              <a:t>WHERE</a:t>
            </a:r>
            <a:r>
              <a:rPr lang="en-US" sz="2800" dirty="0" smtClean="0"/>
              <a:t/>
            </a:r>
            <a:br>
              <a:rPr lang="en-US" sz="2800" dirty="0" smtClean="0"/>
            </a:br>
            <a:r>
              <a:rPr lang="en-US" sz="2800" dirty="0" smtClean="0"/>
              <a:t>  </a:t>
            </a:r>
            <a:r>
              <a:rPr lang="en-US" sz="2800" dirty="0" err="1" smtClean="0">
                <a:solidFill>
                  <a:srgbClr val="006007"/>
                </a:solidFill>
              </a:rPr>
              <a:t>ST_DWithin</a:t>
            </a:r>
            <a:r>
              <a:rPr lang="en-US" sz="2800" dirty="0" smtClean="0">
                <a:solidFill>
                  <a:srgbClr val="006007"/>
                </a:solidFill>
              </a:rPr>
              <a:t>(</a:t>
            </a:r>
            <a:r>
              <a:rPr lang="en-US" sz="2800" dirty="0" err="1" smtClean="0"/>
              <a:t>v.the_geom</a:t>
            </a:r>
            <a:r>
              <a:rPr lang="en-US" sz="2800" dirty="0" smtClean="0"/>
              <a:t>, </a:t>
            </a:r>
            <a:r>
              <a:rPr lang="en-US" sz="2800" dirty="0" err="1" smtClean="0"/>
              <a:t>p.the_geom</a:t>
            </a:r>
            <a:r>
              <a:rPr lang="en-US" sz="2800" dirty="0" smtClean="0"/>
              <a:t>, 500</a:t>
            </a:r>
            <a:r>
              <a:rPr lang="en-US" sz="2800" dirty="0" smtClean="0">
                <a:solidFill>
                  <a:srgbClr val="006007"/>
                </a:solidFill>
              </a:rPr>
              <a:t>)</a:t>
            </a:r>
            <a:r>
              <a:rPr lang="en-US" sz="2800" dirty="0" smtClean="0"/>
              <a:t> </a:t>
            </a:r>
            <a:br>
              <a:rPr lang="en-US" sz="2800" dirty="0" smtClean="0"/>
            </a:br>
            <a:r>
              <a:rPr lang="en-US" sz="2800" dirty="0" smtClean="0">
                <a:solidFill>
                  <a:srgbClr val="0080FF"/>
                </a:solidFill>
              </a:rPr>
              <a:t>GROUP BY</a:t>
            </a:r>
            <a:r>
              <a:rPr lang="en-US" sz="2800" dirty="0" smtClean="0"/>
              <a:t> p.name, </a:t>
            </a:r>
            <a:r>
              <a:rPr lang="en-US" sz="2800" dirty="0" err="1" smtClean="0"/>
              <a:t>p.city</a:t>
            </a:r>
            <a:r>
              <a:rPr lang="en-US" sz="2800" dirty="0" smtClean="0"/>
              <a:t> </a:t>
            </a:r>
            <a:br>
              <a:rPr lang="en-US" sz="2800" dirty="0" smtClean="0"/>
            </a:br>
            <a:r>
              <a:rPr lang="en-US" sz="2800" dirty="0" smtClean="0">
                <a:solidFill>
                  <a:srgbClr val="0080FF"/>
                </a:solidFill>
              </a:rPr>
              <a:t>ORDER BY</a:t>
            </a:r>
            <a:r>
              <a:rPr lang="en-US" sz="2800" dirty="0" smtClean="0"/>
              <a:t> greens </a:t>
            </a:r>
            <a:r>
              <a:rPr lang="en-US" sz="2800" dirty="0" smtClean="0">
                <a:solidFill>
                  <a:srgbClr val="0080FF"/>
                </a:solidFill>
              </a:rPr>
              <a:t>DESC</a:t>
            </a:r>
            <a:r>
              <a:rPr lang="en-US" sz="2800" dirty="0" smtClean="0"/>
              <a:t> </a:t>
            </a:r>
            <a:r>
              <a:rPr lang="en-US" sz="2800" dirty="0" smtClean="0">
                <a:solidFill>
                  <a:srgbClr val="0080FF"/>
                </a:solidFill>
              </a:rPr>
              <a:t>LIMIT</a:t>
            </a:r>
            <a:r>
              <a:rPr lang="en-US" sz="2800" dirty="0" smtClean="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 calcmode="lin" valueType="num">
                                      <p:cBhvr additive="base">
                                        <p:cTn id="7" dur="500" fill="hold"/>
                                        <p:tgtEl>
                                          <p:spTgt spid="557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7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7059">
                                            <p:txEl>
                                              <p:pRg st="1" end="1"/>
                                            </p:txEl>
                                          </p:spTgt>
                                        </p:tgtEl>
                                        <p:attrNameLst>
                                          <p:attrName>style.visibility</p:attrName>
                                        </p:attrNameLst>
                                      </p:cBhvr>
                                      <p:to>
                                        <p:strVal val="visible"/>
                                      </p:to>
                                    </p:set>
                                    <p:anim calcmode="lin" valueType="num">
                                      <p:cBhvr additive="base">
                                        <p:cTn id="13" dur="500" fill="hold"/>
                                        <p:tgtEl>
                                          <p:spTgt spid="557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7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2"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4.6 - Advanced Exercises</a:t>
            </a:r>
          </a:p>
        </p:txBody>
      </p:sp>
      <p:sp>
        <p:nvSpPr>
          <p:cNvPr id="558083" name="Rectangle 3"/>
          <p:cNvSpPr>
            <a:spLocks noGrp="1" noChangeArrowheads="1"/>
          </p:cNvSpPr>
          <p:nvPr>
            <p:ph idx="1"/>
          </p:nvPr>
        </p:nvSpPr>
        <p:spPr/>
        <p:txBody>
          <a:bodyPr/>
          <a:lstStyle/>
          <a:p>
            <a:r>
              <a:rPr lang="en-US" smtClean="0"/>
              <a:t>What is the latitude of the most southerly hospital in the province?</a:t>
            </a:r>
          </a:p>
          <a:p>
            <a:r>
              <a:rPr lang="en-US" smtClean="0"/>
              <a:t>Hint – The SRID of lat/lon is 4326</a:t>
            </a:r>
          </a:p>
          <a:p>
            <a:r>
              <a:rPr lang="en-US" smtClean="0">
                <a:solidFill>
                  <a:srgbClr val="0080FF"/>
                </a:solidFill>
              </a:rPr>
              <a:t>SELECT</a:t>
            </a:r>
            <a:r>
              <a:rPr lang="en-US" smtClean="0"/>
              <a:t> </a:t>
            </a:r>
            <a:r>
              <a:rPr lang="en-US" smtClean="0">
                <a:solidFill>
                  <a:srgbClr val="006007"/>
                </a:solidFill>
              </a:rPr>
              <a:t>ST_Y(ST_Transform(</a:t>
            </a:r>
            <a:r>
              <a:rPr lang="en-US" smtClean="0"/>
              <a:t>the_geom,4326</a:t>
            </a:r>
            <a:r>
              <a:rPr lang="en-US" smtClean="0">
                <a:solidFill>
                  <a:srgbClr val="006007"/>
                </a:solidFill>
              </a:rPr>
              <a:t>))</a:t>
            </a:r>
            <a:r>
              <a:rPr lang="en-US" smtClean="0"/>
              <a:t/>
            </a:r>
            <a:br>
              <a:rPr lang="en-US" smtClean="0"/>
            </a:br>
            <a:r>
              <a:rPr lang="en-US" smtClean="0">
                <a:solidFill>
                  <a:srgbClr val="0080FF"/>
                </a:solidFill>
              </a:rPr>
              <a:t>AS</a:t>
            </a:r>
            <a:r>
              <a:rPr lang="en-US" smtClean="0"/>
              <a:t> latitude </a:t>
            </a:r>
            <a:br>
              <a:rPr lang="en-US" smtClean="0"/>
            </a:br>
            <a:r>
              <a:rPr lang="en-US" smtClean="0">
                <a:solidFill>
                  <a:srgbClr val="0080FF"/>
                </a:solidFill>
              </a:rPr>
              <a:t>FROM</a:t>
            </a:r>
            <a:r>
              <a:rPr lang="en-US" smtClean="0"/>
              <a:t> bc_hospitals </a:t>
            </a:r>
            <a:br>
              <a:rPr lang="en-US" smtClean="0"/>
            </a:br>
            <a:r>
              <a:rPr lang="en-US" smtClean="0">
                <a:solidFill>
                  <a:srgbClr val="0080FF"/>
                </a:solidFill>
              </a:rPr>
              <a:t>ORDER BY</a:t>
            </a:r>
            <a:r>
              <a:rPr lang="en-US" smtClean="0"/>
              <a:t> latitude </a:t>
            </a:r>
            <a:r>
              <a:rPr lang="en-US" smtClean="0">
                <a:solidFill>
                  <a:srgbClr val="0080FF"/>
                </a:solidFill>
              </a:rPr>
              <a:t>ASC</a:t>
            </a:r>
            <a:r>
              <a:rPr lang="en-US" smtClean="0"/>
              <a:t> </a:t>
            </a:r>
            <a:br>
              <a:rPr lang="en-US" smtClean="0"/>
            </a:br>
            <a:r>
              <a:rPr lang="en-US" smtClean="0">
                <a:solidFill>
                  <a:srgbClr val="0080FF"/>
                </a:solidFill>
              </a:rPr>
              <a:t>LIMIT</a:t>
            </a:r>
            <a:r>
              <a:rPr lang="en-US" smtClean="0"/>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anim calcmode="lin" valueType="num">
                                      <p:cBhvr additive="base">
                                        <p:cTn id="7" dur="500" fill="hold"/>
                                        <p:tgtEl>
                                          <p:spTgt spid="558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8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8083">
                                            <p:txEl>
                                              <p:pRg st="1" end="1"/>
                                            </p:txEl>
                                          </p:spTgt>
                                        </p:tgtEl>
                                        <p:attrNameLst>
                                          <p:attrName>style.visibility</p:attrName>
                                        </p:attrNameLst>
                                      </p:cBhvr>
                                      <p:to>
                                        <p:strVal val="visible"/>
                                      </p:to>
                                    </p:set>
                                    <p:anim calcmode="lin" valueType="num">
                                      <p:cBhvr additive="base">
                                        <p:cTn id="13" dur="500" fill="hold"/>
                                        <p:tgtEl>
                                          <p:spTgt spid="558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8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8083">
                                            <p:txEl>
                                              <p:pRg st="2" end="2"/>
                                            </p:txEl>
                                          </p:spTgt>
                                        </p:tgtEl>
                                        <p:attrNameLst>
                                          <p:attrName>style.visibility</p:attrName>
                                        </p:attrNameLst>
                                      </p:cBhvr>
                                      <p:to>
                                        <p:strVal val="visible"/>
                                      </p:to>
                                    </p:set>
                                    <p:anim calcmode="lin" valueType="num">
                                      <p:cBhvr additive="base">
                                        <p:cTn id="19" dur="500" fill="hold"/>
                                        <p:tgtEl>
                                          <p:spTgt spid="558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8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4.6 - Advanced Exercises</a:t>
            </a:r>
          </a:p>
        </p:txBody>
      </p:sp>
      <p:sp>
        <p:nvSpPr>
          <p:cNvPr id="559107" name="Rectangle 3"/>
          <p:cNvSpPr>
            <a:spLocks noGrp="1" noChangeArrowheads="1"/>
          </p:cNvSpPr>
          <p:nvPr>
            <p:ph idx="1"/>
          </p:nvPr>
        </p:nvSpPr>
        <p:spPr>
          <a:xfrm>
            <a:off x="1066800" y="1676400"/>
            <a:ext cx="7696200" cy="4724400"/>
          </a:xfrm>
        </p:spPr>
        <p:txBody>
          <a:bodyPr>
            <a:normAutofit lnSpcReduction="10000"/>
          </a:bodyPr>
          <a:lstStyle/>
          <a:p>
            <a:pPr>
              <a:lnSpc>
                <a:spcPct val="90000"/>
              </a:lnSpc>
            </a:pPr>
            <a:r>
              <a:rPr lang="en-US" sz="2800" dirty="0" smtClean="0"/>
              <a:t>What were the percentage NDP and Liberal vote within the city limits of Prince George in the 2000 provincial election?</a:t>
            </a:r>
          </a:p>
          <a:p>
            <a:pPr>
              <a:lnSpc>
                <a:spcPct val="90000"/>
              </a:lnSpc>
            </a:pPr>
            <a:r>
              <a:rPr lang="en-US" sz="2800" dirty="0" smtClean="0">
                <a:solidFill>
                  <a:srgbClr val="0080FF"/>
                </a:solidFill>
              </a:rPr>
              <a:t>SELECT</a:t>
            </a:r>
            <a:r>
              <a:rPr lang="en-US" sz="2800" dirty="0" smtClean="0"/>
              <a:t> </a:t>
            </a:r>
            <a:br>
              <a:rPr lang="en-US" sz="2800" dirty="0" smtClean="0"/>
            </a:br>
            <a:r>
              <a:rPr lang="en-US" sz="2800" dirty="0" smtClean="0"/>
              <a:t>  100*</a:t>
            </a:r>
            <a:r>
              <a:rPr lang="en-US" sz="2800" dirty="0" smtClean="0">
                <a:solidFill>
                  <a:srgbClr val="006007"/>
                </a:solidFill>
              </a:rPr>
              <a:t>Sum(</a:t>
            </a:r>
            <a:r>
              <a:rPr lang="en-US" sz="2800" dirty="0" smtClean="0"/>
              <a:t>v.ndp</a:t>
            </a:r>
            <a:r>
              <a:rPr lang="en-US" sz="2800" dirty="0" smtClean="0">
                <a:solidFill>
                  <a:srgbClr val="006007"/>
                </a:solidFill>
              </a:rPr>
              <a:t>)</a:t>
            </a:r>
            <a:r>
              <a:rPr lang="en-US" sz="2800" dirty="0" smtClean="0"/>
              <a:t>/</a:t>
            </a:r>
            <a:r>
              <a:rPr lang="en-US" sz="2800" dirty="0" smtClean="0">
                <a:solidFill>
                  <a:srgbClr val="006007"/>
                </a:solidFill>
              </a:rPr>
              <a:t>Sum(</a:t>
            </a:r>
            <a:r>
              <a:rPr lang="en-US" sz="2800" dirty="0" err="1" smtClean="0"/>
              <a:t>v.vtotal</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a:t>
            </a:r>
            <a:r>
              <a:rPr lang="en-US" sz="2800" dirty="0" err="1" smtClean="0"/>
              <a:t>ndp</a:t>
            </a:r>
            <a:r>
              <a:rPr lang="en-US" sz="2800" dirty="0" smtClean="0"/>
              <a:t>, </a:t>
            </a:r>
            <a:br>
              <a:rPr lang="en-US" sz="2800" dirty="0" smtClean="0"/>
            </a:br>
            <a:r>
              <a:rPr lang="en-US" sz="2800" dirty="0" smtClean="0"/>
              <a:t>  100*</a:t>
            </a:r>
            <a:r>
              <a:rPr lang="en-US" sz="2800" dirty="0" smtClean="0">
                <a:solidFill>
                  <a:srgbClr val="006007"/>
                </a:solidFill>
              </a:rPr>
              <a:t>Sum(</a:t>
            </a:r>
            <a:r>
              <a:rPr lang="en-US" sz="2800" dirty="0" err="1" smtClean="0"/>
              <a:t>v.liberal</a:t>
            </a:r>
            <a:r>
              <a:rPr lang="en-US" sz="2800" dirty="0" smtClean="0">
                <a:solidFill>
                  <a:srgbClr val="006007"/>
                </a:solidFill>
              </a:rPr>
              <a:t>)</a:t>
            </a:r>
            <a:r>
              <a:rPr lang="en-US" sz="2800" dirty="0" smtClean="0"/>
              <a:t>/</a:t>
            </a:r>
            <a:r>
              <a:rPr lang="en-US" sz="2800" dirty="0" smtClean="0">
                <a:solidFill>
                  <a:srgbClr val="006007"/>
                </a:solidFill>
              </a:rPr>
              <a:t>Sum(</a:t>
            </a:r>
            <a:r>
              <a:rPr lang="en-US" sz="2800" dirty="0" err="1" smtClean="0"/>
              <a:t>v.vtotal</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liberal </a:t>
            </a:r>
            <a:br>
              <a:rPr lang="en-US" sz="2800" dirty="0" smtClean="0"/>
            </a:br>
            <a:r>
              <a:rPr lang="en-US" sz="2800" dirty="0" smtClean="0">
                <a:solidFill>
                  <a:srgbClr val="0080FF"/>
                </a:solidFill>
              </a:rPr>
              <a:t>FROM</a:t>
            </a:r>
            <a:r>
              <a:rPr lang="en-US" sz="2800" dirty="0" smtClean="0"/>
              <a:t> </a:t>
            </a:r>
            <a:br>
              <a:rPr lang="en-US" sz="2800" dirty="0" smtClean="0"/>
            </a:br>
            <a:r>
              <a:rPr lang="en-US" sz="2800" dirty="0" smtClean="0"/>
              <a:t>  </a:t>
            </a:r>
            <a:r>
              <a:rPr lang="en-US" sz="2800" dirty="0" err="1" smtClean="0"/>
              <a:t>bc_voting_areas</a:t>
            </a:r>
            <a:r>
              <a:rPr lang="en-US" sz="2800" dirty="0" smtClean="0"/>
              <a:t> v, </a:t>
            </a:r>
            <a:br>
              <a:rPr lang="en-US" sz="2800" dirty="0" smtClean="0"/>
            </a:br>
            <a:r>
              <a:rPr lang="en-US" sz="2800" dirty="0" smtClean="0"/>
              <a:t>  </a:t>
            </a:r>
            <a:r>
              <a:rPr lang="en-US" sz="2800" dirty="0" err="1" smtClean="0"/>
              <a:t>bc_municipality</a:t>
            </a:r>
            <a:r>
              <a:rPr lang="en-US" sz="2800" dirty="0" smtClean="0"/>
              <a:t> m </a:t>
            </a:r>
            <a:br>
              <a:rPr lang="en-US" sz="2800" dirty="0" smtClean="0"/>
            </a:br>
            <a:r>
              <a:rPr lang="en-US" sz="2800" dirty="0" smtClean="0">
                <a:solidFill>
                  <a:srgbClr val="0080FF"/>
                </a:solidFill>
              </a:rPr>
              <a:t>WHERE</a:t>
            </a:r>
            <a:r>
              <a:rPr lang="en-US" sz="2800" dirty="0" smtClean="0"/>
              <a:t> </a:t>
            </a:r>
            <a:br>
              <a:rPr lang="en-US" sz="2800" dirty="0" smtClean="0"/>
            </a:br>
            <a:r>
              <a:rPr lang="en-US" sz="2800" dirty="0" smtClean="0"/>
              <a:t>  </a:t>
            </a:r>
            <a:r>
              <a:rPr lang="en-US" sz="2800" dirty="0" err="1" smtClean="0">
                <a:solidFill>
                  <a:srgbClr val="006007"/>
                </a:solidFill>
              </a:rPr>
              <a:t>ST_Contains</a:t>
            </a:r>
            <a:r>
              <a:rPr lang="en-US" sz="2800" dirty="0" smtClean="0">
                <a:solidFill>
                  <a:srgbClr val="006007"/>
                </a:solidFill>
              </a:rPr>
              <a:t>(</a:t>
            </a:r>
            <a:r>
              <a:rPr lang="en-US" sz="2800" dirty="0" err="1" smtClean="0"/>
              <a:t>m.the_geom</a:t>
            </a:r>
            <a:r>
              <a:rPr lang="en-US" sz="2800" dirty="0" smtClean="0"/>
              <a:t>, </a:t>
            </a:r>
            <a:r>
              <a:rPr lang="en-US" sz="2800" dirty="0" err="1" smtClean="0"/>
              <a:t>v.the_geom</a:t>
            </a:r>
            <a:r>
              <a:rPr lang="en-US" sz="2800" dirty="0" smtClean="0">
                <a:solidFill>
                  <a:srgbClr val="006007"/>
                </a:solidFill>
              </a:rPr>
              <a:t>)</a:t>
            </a:r>
            <a:r>
              <a:rPr lang="en-US" sz="2800" dirty="0" smtClean="0"/>
              <a:t> </a:t>
            </a:r>
            <a:r>
              <a:rPr lang="en-US" sz="2800" dirty="0" smtClean="0">
                <a:solidFill>
                  <a:srgbClr val="0080FF"/>
                </a:solidFill>
              </a:rPr>
              <a:t>AND</a:t>
            </a:r>
            <a:r>
              <a:rPr lang="en-US" sz="2800" dirty="0" smtClean="0"/>
              <a:t> </a:t>
            </a:r>
            <a:br>
              <a:rPr lang="en-US" sz="2800" dirty="0" smtClean="0"/>
            </a:br>
            <a:r>
              <a:rPr lang="en-US" sz="2800" dirty="0" smtClean="0"/>
              <a:t>  m.name = 'PRINCE GEORGE';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 calcmode="lin" valueType="num">
                                      <p:cBhvr additive="base">
                                        <p:cTn id="7" dur="500" fill="hold"/>
                                        <p:tgtEl>
                                          <p:spTgt spid="559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9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9107">
                                            <p:txEl>
                                              <p:pRg st="1" end="1"/>
                                            </p:txEl>
                                          </p:spTgt>
                                        </p:tgtEl>
                                        <p:attrNameLst>
                                          <p:attrName>style.visibility</p:attrName>
                                        </p:attrNameLst>
                                      </p:cBhvr>
                                      <p:to>
                                        <p:strVal val="visible"/>
                                      </p:to>
                                    </p:set>
                                    <p:anim calcmode="lin" valueType="num">
                                      <p:cBhvr additive="base">
                                        <p:cTn id="13" dur="500" fill="hold"/>
                                        <p:tgtEl>
                                          <p:spTgt spid="559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9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4.6 - Advanced Exercises</a:t>
            </a:r>
          </a:p>
        </p:txBody>
      </p:sp>
      <p:sp>
        <p:nvSpPr>
          <p:cNvPr id="560131" name="Rectangle 3"/>
          <p:cNvSpPr>
            <a:spLocks noGrp="1" noChangeArrowheads="1"/>
          </p:cNvSpPr>
          <p:nvPr>
            <p:ph idx="1"/>
          </p:nvPr>
        </p:nvSpPr>
        <p:spPr/>
        <p:txBody>
          <a:bodyPr>
            <a:normAutofit fontScale="92500" lnSpcReduction="20000"/>
          </a:bodyPr>
          <a:lstStyle/>
          <a:p>
            <a:pPr>
              <a:lnSpc>
                <a:spcPct val="90000"/>
              </a:lnSpc>
            </a:pPr>
            <a:r>
              <a:rPr lang="en-US" sz="2800" dirty="0" smtClean="0"/>
              <a:t>What is the largest voting area polygon that has a hole?</a:t>
            </a:r>
          </a:p>
          <a:p>
            <a:pPr>
              <a:lnSpc>
                <a:spcPct val="90000"/>
              </a:lnSpc>
            </a:pPr>
            <a:r>
              <a:rPr lang="en-US" sz="2800" dirty="0" smtClean="0"/>
              <a:t>Hint – A hole implies more than one ring</a:t>
            </a:r>
          </a:p>
          <a:p>
            <a:pPr>
              <a:lnSpc>
                <a:spcPct val="90000"/>
              </a:lnSpc>
            </a:pPr>
            <a:r>
              <a:rPr lang="en-US" sz="2800" dirty="0" smtClean="0">
                <a:solidFill>
                  <a:srgbClr val="0080FF"/>
                </a:solidFill>
              </a:rPr>
              <a:t>SELECT</a:t>
            </a:r>
            <a:r>
              <a:rPr lang="en-US" sz="2800" dirty="0" smtClean="0"/>
              <a:t> </a:t>
            </a:r>
            <a:br>
              <a:rPr lang="en-US" sz="2800" dirty="0" smtClean="0"/>
            </a:br>
            <a:r>
              <a:rPr lang="en-US" sz="2800" dirty="0" smtClean="0"/>
              <a:t>  </a:t>
            </a:r>
            <a:r>
              <a:rPr lang="en-US" sz="2800" dirty="0" err="1" smtClean="0"/>
              <a:t>gid</a:t>
            </a:r>
            <a:r>
              <a:rPr lang="en-US" sz="2800" dirty="0" smtClean="0"/>
              <a:t>, </a:t>
            </a:r>
            <a:br>
              <a:rPr lang="en-US" sz="2800" dirty="0" smtClean="0"/>
            </a:br>
            <a:r>
              <a:rPr lang="en-US" sz="2800" dirty="0" smtClean="0"/>
              <a:t>  id, </a:t>
            </a:r>
            <a:br>
              <a:rPr lang="en-US" sz="2800" dirty="0" smtClean="0"/>
            </a:br>
            <a:r>
              <a:rPr lang="en-US" sz="2800" dirty="0" smtClean="0"/>
              <a:t>  </a:t>
            </a:r>
            <a:r>
              <a:rPr lang="en-US" sz="2800" dirty="0" err="1" smtClean="0">
                <a:solidFill>
                  <a:srgbClr val="006007"/>
                </a:solidFill>
              </a:rPr>
              <a:t>ST_Area</a:t>
            </a:r>
            <a:r>
              <a:rPr lang="en-US" sz="2800" dirty="0" smtClean="0">
                <a:solidFill>
                  <a:srgbClr val="006007"/>
                </a:solidFill>
              </a:rPr>
              <a:t>(</a:t>
            </a:r>
            <a:r>
              <a:rPr lang="en-US" sz="2800" dirty="0" err="1" smtClean="0"/>
              <a:t>the_geom</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area </a:t>
            </a:r>
            <a:br>
              <a:rPr lang="en-US" sz="2800" dirty="0" smtClean="0"/>
            </a:br>
            <a:r>
              <a:rPr lang="en-US" sz="2800" dirty="0" smtClean="0">
                <a:solidFill>
                  <a:srgbClr val="0080FF"/>
                </a:solidFill>
              </a:rPr>
              <a:t>FROM</a:t>
            </a:r>
            <a:r>
              <a:rPr lang="en-US" sz="2800" dirty="0" smtClean="0"/>
              <a:t> </a:t>
            </a:r>
            <a:r>
              <a:rPr lang="en-US" sz="2800" dirty="0" err="1" smtClean="0"/>
              <a:t>bc_voting_areas</a:t>
            </a:r>
            <a:r>
              <a:rPr lang="en-US" sz="2800" dirty="0" smtClean="0"/>
              <a:t> </a:t>
            </a:r>
            <a:br>
              <a:rPr lang="en-US" sz="2800" dirty="0" smtClean="0"/>
            </a:br>
            <a:r>
              <a:rPr lang="en-US" sz="2800" dirty="0" smtClean="0">
                <a:solidFill>
                  <a:srgbClr val="0080FF"/>
                </a:solidFill>
              </a:rPr>
              <a:t>WHERE</a:t>
            </a:r>
            <a:r>
              <a:rPr lang="en-US" sz="2800" dirty="0" smtClean="0"/>
              <a:t> </a:t>
            </a:r>
            <a:r>
              <a:rPr lang="en-US" sz="2800" dirty="0" err="1" smtClean="0">
                <a:solidFill>
                  <a:srgbClr val="006007"/>
                </a:solidFill>
              </a:rPr>
              <a:t>ST_NRings</a:t>
            </a:r>
            <a:r>
              <a:rPr lang="en-US" sz="2800" dirty="0" smtClean="0">
                <a:solidFill>
                  <a:srgbClr val="006007"/>
                </a:solidFill>
              </a:rPr>
              <a:t>(</a:t>
            </a:r>
            <a:r>
              <a:rPr lang="en-US" sz="2800" dirty="0" err="1" smtClean="0"/>
              <a:t>the_geom</a:t>
            </a:r>
            <a:r>
              <a:rPr lang="en-US" sz="2800" dirty="0" smtClean="0">
                <a:solidFill>
                  <a:srgbClr val="006007"/>
                </a:solidFill>
              </a:rPr>
              <a:t>)</a:t>
            </a:r>
            <a:r>
              <a:rPr lang="en-US" sz="2800" dirty="0" smtClean="0"/>
              <a:t> &gt; 1 </a:t>
            </a:r>
            <a:br>
              <a:rPr lang="en-US" sz="2800" dirty="0" smtClean="0"/>
            </a:br>
            <a:r>
              <a:rPr lang="en-US" sz="2800" dirty="0" smtClean="0">
                <a:solidFill>
                  <a:srgbClr val="0080FF"/>
                </a:solidFill>
              </a:rPr>
              <a:t>ORDER BY</a:t>
            </a:r>
            <a:r>
              <a:rPr lang="en-US" sz="2800" dirty="0" smtClean="0"/>
              <a:t> area </a:t>
            </a:r>
            <a:r>
              <a:rPr lang="en-US" sz="2800" dirty="0" smtClean="0">
                <a:solidFill>
                  <a:srgbClr val="0080FF"/>
                </a:solidFill>
              </a:rPr>
              <a:t>DESC</a:t>
            </a:r>
            <a:r>
              <a:rPr lang="en-US" sz="2800" dirty="0" smtClean="0"/>
              <a:t> </a:t>
            </a:r>
            <a:br>
              <a:rPr lang="en-US" sz="2800" dirty="0" smtClean="0"/>
            </a:br>
            <a:r>
              <a:rPr lang="en-US" sz="2800" dirty="0" smtClean="0">
                <a:solidFill>
                  <a:srgbClr val="0080FF"/>
                </a:solidFill>
              </a:rPr>
              <a:t>LIMIT</a:t>
            </a:r>
            <a:r>
              <a:rPr lang="en-US" sz="2800" dirty="0" smtClean="0"/>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 calcmode="lin" valueType="num">
                                      <p:cBhvr additive="base">
                                        <p:cTn id="7" dur="500" fill="hold"/>
                                        <p:tgtEl>
                                          <p:spTgt spid="560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0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0131">
                                            <p:txEl>
                                              <p:pRg st="1" end="1"/>
                                            </p:txEl>
                                          </p:spTgt>
                                        </p:tgtEl>
                                        <p:attrNameLst>
                                          <p:attrName>style.visibility</p:attrName>
                                        </p:attrNameLst>
                                      </p:cBhvr>
                                      <p:to>
                                        <p:strVal val="visible"/>
                                      </p:to>
                                    </p:set>
                                    <p:anim calcmode="lin" valueType="num">
                                      <p:cBhvr additive="base">
                                        <p:cTn id="13" dur="500" fill="hold"/>
                                        <p:tgtEl>
                                          <p:spTgt spid="560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0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0131">
                                            <p:txEl>
                                              <p:pRg st="2" end="2"/>
                                            </p:txEl>
                                          </p:spTgt>
                                        </p:tgtEl>
                                        <p:attrNameLst>
                                          <p:attrName>style.visibility</p:attrName>
                                        </p:attrNameLst>
                                      </p:cBhvr>
                                      <p:to>
                                        <p:strVal val="visible"/>
                                      </p:to>
                                    </p:set>
                                    <p:anim calcmode="lin" valueType="num">
                                      <p:cBhvr additive="base">
                                        <p:cTn id="19" dur="500" fill="hold"/>
                                        <p:tgtEl>
                                          <p:spTgt spid="560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0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title" idx="4294967295"/>
          </p:nvPr>
        </p:nvSpPr>
        <p:spPr>
          <a:xfrm>
            <a:off x="685800" y="381000"/>
            <a:ext cx="7772400" cy="990600"/>
          </a:xfrm>
          <a:prstGeom prst="rect">
            <a:avLst/>
          </a:prstGeom>
        </p:spPr>
        <p:txBody>
          <a:bodyPr/>
          <a:lstStyle/>
          <a:p>
            <a:pPr>
              <a:defRPr/>
            </a:pPr>
            <a:r>
              <a:rPr lang="en-US" smtClean="0"/>
              <a:t>4.6 - Advanced Exercises</a:t>
            </a:r>
          </a:p>
        </p:txBody>
      </p:sp>
      <p:sp>
        <p:nvSpPr>
          <p:cNvPr id="561155" name="Rectangle 3"/>
          <p:cNvSpPr>
            <a:spLocks noGrp="1" noChangeArrowheads="1"/>
          </p:cNvSpPr>
          <p:nvPr>
            <p:ph idx="1"/>
          </p:nvPr>
        </p:nvSpPr>
        <p:spPr>
          <a:xfrm>
            <a:off x="1066800" y="1676400"/>
            <a:ext cx="7848600" cy="4724400"/>
          </a:xfrm>
        </p:spPr>
        <p:txBody>
          <a:bodyPr>
            <a:normAutofit lnSpcReduction="10000"/>
          </a:bodyPr>
          <a:lstStyle/>
          <a:p>
            <a:pPr>
              <a:lnSpc>
                <a:spcPct val="90000"/>
              </a:lnSpc>
            </a:pPr>
            <a:r>
              <a:rPr lang="en-US" sz="2800" dirty="0" smtClean="0"/>
              <a:t>How many NDP voters live within 50 meters of ‘Simcoe St’ in Victoria?</a:t>
            </a:r>
          </a:p>
          <a:p>
            <a:pPr>
              <a:lnSpc>
                <a:spcPct val="90000"/>
              </a:lnSpc>
            </a:pPr>
            <a:r>
              <a:rPr lang="en-US" sz="2800" dirty="0" smtClean="0">
                <a:solidFill>
                  <a:srgbClr val="0080FF"/>
                </a:solidFill>
              </a:rPr>
              <a:t>SELECT</a:t>
            </a:r>
            <a:r>
              <a:rPr lang="en-US" sz="2800" dirty="0" smtClean="0"/>
              <a:t> </a:t>
            </a:r>
            <a:br>
              <a:rPr lang="en-US" sz="2800" dirty="0" smtClean="0"/>
            </a:br>
            <a:r>
              <a:rPr lang="en-US" sz="2800" dirty="0" smtClean="0"/>
              <a:t>  </a:t>
            </a:r>
            <a:r>
              <a:rPr lang="en-US" sz="2800" dirty="0" smtClean="0">
                <a:solidFill>
                  <a:srgbClr val="006007"/>
                </a:solidFill>
              </a:rPr>
              <a:t>Sum(</a:t>
            </a:r>
            <a:r>
              <a:rPr lang="en-US" sz="2800" dirty="0" smtClean="0"/>
              <a:t>v.ndp</a:t>
            </a:r>
            <a:r>
              <a:rPr lang="en-US" sz="2800" dirty="0" smtClean="0">
                <a:solidFill>
                  <a:srgbClr val="006007"/>
                </a:solidFill>
              </a:rPr>
              <a:t>)</a:t>
            </a:r>
            <a:r>
              <a:rPr lang="en-US" sz="2800" dirty="0" smtClean="0"/>
              <a:t> </a:t>
            </a:r>
            <a:r>
              <a:rPr lang="en-US" sz="2800" dirty="0" smtClean="0">
                <a:solidFill>
                  <a:srgbClr val="0080FF"/>
                </a:solidFill>
              </a:rPr>
              <a:t>AS</a:t>
            </a:r>
            <a:r>
              <a:rPr lang="en-US" sz="2800" dirty="0" smtClean="0"/>
              <a:t> </a:t>
            </a:r>
            <a:r>
              <a:rPr lang="en-US" sz="2800" dirty="0" err="1" smtClean="0"/>
              <a:t>ndp</a:t>
            </a:r>
            <a:r>
              <a:rPr lang="en-US" sz="2800" dirty="0" smtClean="0"/>
              <a:t> </a:t>
            </a:r>
            <a:br>
              <a:rPr lang="en-US" sz="2800" dirty="0" smtClean="0"/>
            </a:br>
            <a:r>
              <a:rPr lang="en-US" sz="2800" dirty="0" smtClean="0">
                <a:solidFill>
                  <a:srgbClr val="0080FF"/>
                </a:solidFill>
              </a:rPr>
              <a:t>FROM</a:t>
            </a:r>
            <a:r>
              <a:rPr lang="en-US" sz="2800" dirty="0" smtClean="0"/>
              <a:t> </a:t>
            </a:r>
            <a:br>
              <a:rPr lang="en-US" sz="2800" dirty="0" smtClean="0"/>
            </a:br>
            <a:r>
              <a:rPr lang="en-US" sz="2800" dirty="0" smtClean="0"/>
              <a:t>  </a:t>
            </a:r>
            <a:r>
              <a:rPr lang="en-US" sz="2800" dirty="0" err="1" smtClean="0"/>
              <a:t>bc_voting_areas</a:t>
            </a:r>
            <a:r>
              <a:rPr lang="en-US" sz="2800" dirty="0" smtClean="0"/>
              <a:t> v, </a:t>
            </a:r>
            <a:r>
              <a:rPr lang="en-US" sz="2800" dirty="0" err="1" smtClean="0"/>
              <a:t>bc_municipality</a:t>
            </a:r>
            <a:r>
              <a:rPr lang="en-US" sz="2800" dirty="0" smtClean="0"/>
              <a:t> m, </a:t>
            </a:r>
            <a:br>
              <a:rPr lang="en-US" sz="2800" dirty="0" smtClean="0"/>
            </a:br>
            <a:r>
              <a:rPr lang="en-US" sz="2800" dirty="0" smtClean="0"/>
              <a:t>  </a:t>
            </a:r>
            <a:r>
              <a:rPr lang="en-US" sz="2800" dirty="0" err="1" smtClean="0"/>
              <a:t>bc_roads</a:t>
            </a:r>
            <a:r>
              <a:rPr lang="en-US" sz="2800" dirty="0" smtClean="0"/>
              <a:t> r </a:t>
            </a:r>
            <a:br>
              <a:rPr lang="en-US" sz="2800" dirty="0" smtClean="0"/>
            </a:br>
            <a:r>
              <a:rPr lang="en-US" sz="2800" dirty="0" smtClean="0">
                <a:solidFill>
                  <a:srgbClr val="0080FF"/>
                </a:solidFill>
              </a:rPr>
              <a:t>WHERE</a:t>
            </a:r>
            <a:r>
              <a:rPr lang="en-US" sz="2800" dirty="0" smtClean="0"/>
              <a:t> </a:t>
            </a:r>
            <a:br>
              <a:rPr lang="en-US" sz="2800" dirty="0" smtClean="0"/>
            </a:br>
            <a:r>
              <a:rPr lang="en-US" sz="2800" dirty="0" smtClean="0"/>
              <a:t>  </a:t>
            </a:r>
            <a:r>
              <a:rPr lang="en-US" sz="2800" dirty="0" err="1" smtClean="0">
                <a:solidFill>
                  <a:srgbClr val="006007"/>
                </a:solidFill>
              </a:rPr>
              <a:t>ST_DWithin</a:t>
            </a:r>
            <a:r>
              <a:rPr lang="en-US" sz="2800" dirty="0" smtClean="0">
                <a:solidFill>
                  <a:srgbClr val="006007"/>
                </a:solidFill>
              </a:rPr>
              <a:t>(</a:t>
            </a:r>
            <a:r>
              <a:rPr lang="en-US" sz="2800" dirty="0" err="1" smtClean="0"/>
              <a:t>r.the_geom</a:t>
            </a:r>
            <a:r>
              <a:rPr lang="en-US" sz="2800" dirty="0" smtClean="0"/>
              <a:t>, </a:t>
            </a:r>
            <a:r>
              <a:rPr lang="en-US" sz="2800" dirty="0" err="1" smtClean="0"/>
              <a:t>v.the_geom</a:t>
            </a:r>
            <a:r>
              <a:rPr lang="en-US" sz="2800" dirty="0" smtClean="0"/>
              <a:t>, 50</a:t>
            </a:r>
            <a:r>
              <a:rPr lang="en-US" sz="2800" dirty="0" smtClean="0">
                <a:solidFill>
                  <a:srgbClr val="006007"/>
                </a:solidFill>
              </a:rPr>
              <a:t>) </a:t>
            </a:r>
            <a:r>
              <a:rPr lang="en-US" sz="2800" dirty="0" smtClean="0">
                <a:solidFill>
                  <a:srgbClr val="0080FF"/>
                </a:solidFill>
              </a:rPr>
              <a:t>AND</a:t>
            </a:r>
            <a:r>
              <a:rPr lang="en-US" sz="2800" dirty="0" smtClean="0"/>
              <a:t> </a:t>
            </a:r>
            <a:br>
              <a:rPr lang="en-US" sz="2800" dirty="0" smtClean="0"/>
            </a:br>
            <a:r>
              <a:rPr lang="en-US" sz="2800" dirty="0" smtClean="0"/>
              <a:t>  </a:t>
            </a:r>
            <a:r>
              <a:rPr lang="en-US" sz="2800" dirty="0" err="1" smtClean="0">
                <a:solidFill>
                  <a:srgbClr val="006007"/>
                </a:solidFill>
              </a:rPr>
              <a:t>ST_Contains</a:t>
            </a:r>
            <a:r>
              <a:rPr lang="en-US" sz="2800" dirty="0" smtClean="0">
                <a:solidFill>
                  <a:srgbClr val="006007"/>
                </a:solidFill>
              </a:rPr>
              <a:t>(</a:t>
            </a:r>
            <a:r>
              <a:rPr lang="en-US" sz="2800" dirty="0" err="1" smtClean="0"/>
              <a:t>m.the_geom</a:t>
            </a:r>
            <a:r>
              <a:rPr lang="en-US" sz="2800" dirty="0" smtClean="0"/>
              <a:t>, </a:t>
            </a:r>
            <a:r>
              <a:rPr lang="en-US" sz="2800" dirty="0" err="1" smtClean="0"/>
              <a:t>r.the_geom</a:t>
            </a:r>
            <a:r>
              <a:rPr lang="en-US" sz="2800" dirty="0" smtClean="0">
                <a:solidFill>
                  <a:srgbClr val="006007"/>
                </a:solidFill>
              </a:rPr>
              <a:t>)</a:t>
            </a:r>
            <a:r>
              <a:rPr lang="en-US" sz="2800" dirty="0" smtClean="0"/>
              <a:t> </a:t>
            </a:r>
            <a:r>
              <a:rPr lang="en-US" sz="2800" dirty="0" smtClean="0">
                <a:solidFill>
                  <a:srgbClr val="0080FF"/>
                </a:solidFill>
              </a:rPr>
              <a:t>AND</a:t>
            </a:r>
            <a:r>
              <a:rPr lang="en-US" sz="2800" dirty="0" smtClean="0"/>
              <a:t> </a:t>
            </a:r>
            <a:br>
              <a:rPr lang="en-US" sz="2800" dirty="0" smtClean="0"/>
            </a:br>
            <a:r>
              <a:rPr lang="en-US" sz="2800" dirty="0" smtClean="0"/>
              <a:t>  r.name = 'Simcoe St' </a:t>
            </a:r>
            <a:r>
              <a:rPr lang="en-US" sz="2800" dirty="0" smtClean="0">
                <a:solidFill>
                  <a:srgbClr val="0080FF"/>
                </a:solidFill>
              </a:rPr>
              <a:t>AND</a:t>
            </a:r>
            <a:r>
              <a:rPr lang="en-US" sz="2800" dirty="0" smtClean="0"/>
              <a:t> </a:t>
            </a:r>
            <a:br>
              <a:rPr lang="en-US" sz="2800" dirty="0" smtClean="0"/>
            </a:br>
            <a:r>
              <a:rPr lang="en-US" sz="2800" dirty="0" smtClean="0"/>
              <a:t>  m.name = 'VICTORIA';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anim calcmode="lin" valueType="num">
                                      <p:cBhvr additive="base">
                                        <p:cTn id="7" dur="500" fill="hold"/>
                                        <p:tgtEl>
                                          <p:spTgt spid="561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1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1155">
                                            <p:txEl>
                                              <p:pRg st="1" end="1"/>
                                            </p:txEl>
                                          </p:spTgt>
                                        </p:tgtEl>
                                        <p:attrNameLst>
                                          <p:attrName>style.visibility</p:attrName>
                                        </p:attrNameLst>
                                      </p:cBhvr>
                                      <p:to>
                                        <p:strVal val="visible"/>
                                      </p:to>
                                    </p:set>
                                    <p:anim calcmode="lin" valueType="num">
                                      <p:cBhvr additive="base">
                                        <p:cTn id="13" dur="500" fill="hold"/>
                                        <p:tgtEl>
                                          <p:spTgt spid="561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1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80" name="Rectangle 4"/>
          <p:cNvSpPr>
            <a:spLocks noGrp="1" noChangeArrowheads="1"/>
          </p:cNvSpPr>
          <p:nvPr>
            <p:ph type="title" idx="4294967295"/>
          </p:nvPr>
        </p:nvSpPr>
        <p:spPr>
          <a:xfrm>
            <a:off x="1066800" y="381000"/>
            <a:ext cx="6705600" cy="990600"/>
          </a:xfrm>
          <a:prstGeom prst="rect">
            <a:avLst/>
          </a:prstGeom>
        </p:spPr>
        <p:txBody>
          <a:bodyPr/>
          <a:lstStyle/>
          <a:p>
            <a:pPr>
              <a:defRPr/>
            </a:pPr>
            <a:r>
              <a:rPr lang="en-US" dirty="0" smtClean="0"/>
              <a:t>5 Mapserver &amp; PostGIS</a:t>
            </a:r>
          </a:p>
        </p:txBody>
      </p:sp>
      <p:sp>
        <p:nvSpPr>
          <p:cNvPr id="115715" name="Text Box 5"/>
          <p:cNvSpPr txBox="1">
            <a:spLocks noChangeArrowheads="1"/>
          </p:cNvSpPr>
          <p:nvPr/>
        </p:nvSpPr>
        <p:spPr bwMode="auto">
          <a:xfrm>
            <a:off x="1219200" y="2895600"/>
            <a:ext cx="6418263" cy="1735138"/>
          </a:xfrm>
          <a:prstGeom prst="rect">
            <a:avLst/>
          </a:prstGeom>
          <a:noFill/>
          <a:ln w="9525">
            <a:noFill/>
            <a:miter lim="800000"/>
            <a:headEnd/>
            <a:tailEnd/>
          </a:ln>
        </p:spPr>
        <p:txBody>
          <a:bodyPr wrap="none">
            <a:spAutoFit/>
          </a:bodyPr>
          <a:lstStyle/>
          <a:p>
            <a:r>
              <a:rPr lang="en-US"/>
              <a:t>http://localhost/postgis</a:t>
            </a:r>
            <a:br>
              <a:rPr lang="en-US"/>
            </a:br>
            <a:r>
              <a:rPr lang="en-US"/>
              <a:t/>
            </a:r>
            <a:br>
              <a:rPr lang="en-US"/>
            </a:br>
            <a:r>
              <a:rPr lang="en-US"/>
              <a:t>Start the application…</a:t>
            </a:r>
            <a:br>
              <a:rPr lang="en-US"/>
            </a:br>
            <a:r>
              <a:rPr lang="en-US"/>
              <a:t/>
            </a:r>
            <a:br>
              <a:rPr lang="en-US"/>
            </a:br>
            <a:r>
              <a:rPr lang="en-US"/>
              <a:t>c:\ms4w\apps\postgis\htdocs\template.html</a:t>
            </a:r>
          </a:p>
        </p:txBody>
      </p:sp>
      <p:pic>
        <p:nvPicPr>
          <p:cNvPr id="115716" name="Picture 7"/>
          <p:cNvPicPr>
            <a:picLocks noChangeAspect="1" noChangeArrowheads="1"/>
          </p:cNvPicPr>
          <p:nvPr/>
        </p:nvPicPr>
        <p:blipFill>
          <a:blip r:embed="rId2" cstate="print"/>
          <a:srcRect/>
          <a:stretch>
            <a:fillRect/>
          </a:stretch>
        </p:blipFill>
        <p:spPr bwMode="auto">
          <a:xfrm>
            <a:off x="2057400" y="1295400"/>
            <a:ext cx="5429250"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idx="4294967295"/>
          </p:nvPr>
        </p:nvSpPr>
        <p:spPr>
          <a:xfrm>
            <a:off x="1143000" y="381000"/>
            <a:ext cx="7315200" cy="990600"/>
          </a:xfrm>
          <a:prstGeom prst="rect">
            <a:avLst/>
          </a:prstGeom>
        </p:spPr>
        <p:txBody>
          <a:bodyPr/>
          <a:lstStyle/>
          <a:p>
            <a:pPr>
              <a:defRPr/>
            </a:pPr>
            <a:r>
              <a:rPr lang="en-US" dirty="0" smtClean="0"/>
              <a:t>5.1 Basic Configuration</a:t>
            </a:r>
          </a:p>
        </p:txBody>
      </p:sp>
      <p:sp>
        <p:nvSpPr>
          <p:cNvPr id="116739" name="Rectangle 4"/>
          <p:cNvSpPr>
            <a:spLocks noChangeArrowheads="1"/>
          </p:cNvSpPr>
          <p:nvPr/>
        </p:nvSpPr>
        <p:spPr bwMode="auto">
          <a:xfrm>
            <a:off x="1219200" y="1676400"/>
            <a:ext cx="7315200" cy="4648200"/>
          </a:xfrm>
          <a:prstGeom prst="rect">
            <a:avLst/>
          </a:prstGeom>
          <a:noFill/>
          <a:ln w="9525">
            <a:noFill/>
            <a:miter lim="800000"/>
            <a:headEnd/>
            <a:tailEnd/>
          </a:ln>
        </p:spPr>
        <p:txBody>
          <a:bodyPr/>
          <a:lstStyle/>
          <a:p>
            <a:pPr marL="342900" indent="-342900"/>
            <a:r>
              <a:rPr lang="en-US" dirty="0">
                <a:latin typeface="Courier New" pitchFamily="49" charset="0"/>
              </a:rPr>
              <a:t>	LAYER</a:t>
            </a:r>
            <a:br>
              <a:rPr lang="en-US" dirty="0">
                <a:latin typeface="Courier New" pitchFamily="49" charset="0"/>
              </a:rPr>
            </a:br>
            <a:r>
              <a:rPr lang="en-US" dirty="0">
                <a:latin typeface="Courier New" pitchFamily="49" charset="0"/>
              </a:rPr>
              <a:t> </a:t>
            </a:r>
            <a:r>
              <a:rPr lang="en-US" dirty="0">
                <a:solidFill>
                  <a:srgbClr val="FF0000"/>
                </a:solidFill>
                <a:latin typeface="Courier New" pitchFamily="49" charset="0"/>
              </a:rPr>
              <a:t>CONNECTIONTYPE </a:t>
            </a:r>
            <a:r>
              <a:rPr lang="en-US" dirty="0" err="1">
                <a:solidFill>
                  <a:srgbClr val="FF0000"/>
                </a:solidFill>
                <a:latin typeface="Courier New" pitchFamily="49" charset="0"/>
              </a:rPr>
              <a:t>postgis</a:t>
            </a:r>
            <a:r>
              <a:rPr lang="en-US" dirty="0">
                <a:latin typeface="Courier New" pitchFamily="49" charset="0"/>
              </a:rPr>
              <a:t/>
            </a:r>
            <a:br>
              <a:rPr lang="en-US" dirty="0">
                <a:latin typeface="Courier New" pitchFamily="49" charset="0"/>
              </a:rPr>
            </a:br>
            <a:r>
              <a:rPr lang="en-US" dirty="0">
                <a:latin typeface="Courier New" pitchFamily="49" charset="0"/>
              </a:rPr>
              <a:t> NAME "</a:t>
            </a:r>
            <a:r>
              <a:rPr lang="en-US" dirty="0" err="1">
                <a:latin typeface="Courier New" pitchFamily="49" charset="0"/>
              </a:rPr>
              <a:t>bc_voting_areas</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dirty="0">
                <a:solidFill>
                  <a:srgbClr val="FF0000"/>
                </a:solidFill>
                <a:latin typeface="Courier New" pitchFamily="49" charset="0"/>
              </a:rPr>
              <a:t>CONNECTION "user=</a:t>
            </a:r>
            <a:r>
              <a:rPr lang="en-US" dirty="0" err="1">
                <a:solidFill>
                  <a:srgbClr val="FF0000"/>
                </a:solidFill>
                <a:latin typeface="Courier New" pitchFamily="49" charset="0"/>
              </a:rPr>
              <a:t>postgres</a:t>
            </a:r>
            <a:r>
              <a:rPr lang="en-US" dirty="0">
                <a:solidFill>
                  <a:srgbClr val="FF0000"/>
                </a:solidFill>
                <a:latin typeface="Courier New" pitchFamily="49" charset="0"/>
              </a:rPr>
              <a:t> password=</a:t>
            </a:r>
            <a:r>
              <a:rPr lang="en-US" dirty="0" err="1">
                <a:solidFill>
                  <a:srgbClr val="FF0000"/>
                </a:solidFill>
                <a:latin typeface="Courier New" pitchFamily="49" charset="0"/>
              </a:rPr>
              <a:t>postgres</a:t>
            </a:r>
            <a:r>
              <a:rPr lang="en-US" dirty="0">
                <a:solidFill>
                  <a:srgbClr val="FF0000"/>
                </a:solidFill>
                <a:latin typeface="Courier New" pitchFamily="49" charset="0"/>
              </a:rPr>
              <a:t> </a:t>
            </a:r>
            <a:r>
              <a:rPr lang="en-US" dirty="0" err="1">
                <a:solidFill>
                  <a:srgbClr val="FF0000"/>
                </a:solidFill>
                <a:latin typeface="Courier New" pitchFamily="49" charset="0"/>
              </a:rPr>
              <a:t>dbname</a:t>
            </a:r>
            <a:r>
              <a:rPr lang="en-US" dirty="0">
                <a:solidFill>
                  <a:srgbClr val="FF0000"/>
                </a:solidFill>
                <a:latin typeface="Courier New" pitchFamily="49" charset="0"/>
              </a:rPr>
              <a:t>=</a:t>
            </a:r>
            <a:r>
              <a:rPr lang="en-US" dirty="0" err="1">
                <a:solidFill>
                  <a:srgbClr val="FF0000"/>
                </a:solidFill>
                <a:latin typeface="Courier New" pitchFamily="49" charset="0"/>
              </a:rPr>
              <a:t>postgis</a:t>
            </a:r>
            <a:r>
              <a:rPr lang="en-US" dirty="0">
                <a:solidFill>
                  <a:srgbClr val="FF0000"/>
                </a:solidFill>
                <a:latin typeface="Courier New" pitchFamily="49" charset="0"/>
              </a:rPr>
              <a:t> host=</a:t>
            </a:r>
            <a:r>
              <a:rPr lang="en-US" dirty="0" err="1">
                <a:solidFill>
                  <a:srgbClr val="FF0000"/>
                </a:solidFill>
                <a:latin typeface="Courier New" pitchFamily="49" charset="0"/>
              </a:rPr>
              <a:t>localhost</a:t>
            </a:r>
            <a:r>
              <a:rPr lang="en-US" dirty="0">
                <a:solidFill>
                  <a:srgbClr val="FF0000"/>
                </a:solidFill>
                <a:latin typeface="Courier New" pitchFamily="49" charset="0"/>
              </a:rPr>
              <a:t>"</a:t>
            </a:r>
            <a:br>
              <a:rPr lang="en-US" dirty="0">
                <a:solidFill>
                  <a:srgbClr val="FF0000"/>
                </a:solidFill>
                <a:latin typeface="Courier New" pitchFamily="49" charset="0"/>
              </a:rPr>
            </a:br>
            <a:r>
              <a:rPr lang="en-US" dirty="0">
                <a:latin typeface="Courier New" pitchFamily="49" charset="0"/>
              </a:rPr>
              <a:t> DATA </a:t>
            </a:r>
            <a:r>
              <a:rPr lang="en-US" dirty="0">
                <a:solidFill>
                  <a:srgbClr val="FF0000"/>
                </a:solidFill>
                <a:latin typeface="Courier New" pitchFamily="49" charset="0"/>
              </a:rPr>
              <a:t>"</a:t>
            </a:r>
            <a:r>
              <a:rPr lang="en-US" dirty="0" err="1">
                <a:solidFill>
                  <a:srgbClr val="FF0000"/>
                </a:solidFill>
                <a:latin typeface="Courier New" pitchFamily="49" charset="0"/>
              </a:rPr>
              <a:t>the_geom</a:t>
            </a:r>
            <a:r>
              <a:rPr lang="en-US" dirty="0">
                <a:solidFill>
                  <a:srgbClr val="FF0000"/>
                </a:solidFill>
                <a:latin typeface="Courier New" pitchFamily="49" charset="0"/>
              </a:rPr>
              <a:t> FROM </a:t>
            </a:r>
            <a:r>
              <a:rPr lang="en-US" dirty="0" err="1">
                <a:solidFill>
                  <a:srgbClr val="FF0000"/>
                </a:solidFill>
                <a:latin typeface="Courier New" pitchFamily="49" charset="0"/>
              </a:rPr>
              <a:t>bc_voting_areas</a:t>
            </a:r>
            <a:r>
              <a:rPr lang="en-US" dirty="0">
                <a:solidFill>
                  <a:srgbClr val="FF0000"/>
                </a:solidFill>
                <a:latin typeface="Courier New" pitchFamily="49" charset="0"/>
              </a:rPr>
              <a:t>"</a:t>
            </a:r>
            <a:r>
              <a:rPr lang="en-US" dirty="0">
                <a:latin typeface="Courier New" pitchFamily="49" charset="0"/>
              </a:rPr>
              <a:t/>
            </a:r>
            <a:br>
              <a:rPr lang="en-US" dirty="0">
                <a:latin typeface="Courier New" pitchFamily="49" charset="0"/>
              </a:rPr>
            </a:br>
            <a:r>
              <a:rPr lang="en-US" dirty="0">
                <a:latin typeface="Courier New" pitchFamily="49" charset="0"/>
              </a:rPr>
              <a:t> STATUS ON</a:t>
            </a:r>
            <a:br>
              <a:rPr lang="en-US" dirty="0">
                <a:latin typeface="Courier New" pitchFamily="49" charset="0"/>
              </a:rPr>
            </a:br>
            <a:r>
              <a:rPr lang="en-US" dirty="0">
                <a:latin typeface="Courier New" pitchFamily="49" charset="0"/>
              </a:rPr>
              <a:t> TYPE POLYGON</a:t>
            </a:r>
            <a:br>
              <a:rPr lang="en-US" dirty="0">
                <a:latin typeface="Courier New" pitchFamily="49" charset="0"/>
              </a:rPr>
            </a:br>
            <a:r>
              <a:rPr lang="en-US" dirty="0">
                <a:latin typeface="Courier New" pitchFamily="49" charset="0"/>
              </a:rPr>
              <a:t> CLASS</a:t>
            </a:r>
            <a:br>
              <a:rPr lang="en-US" dirty="0">
                <a:latin typeface="Courier New" pitchFamily="49" charset="0"/>
              </a:rPr>
            </a:br>
            <a:r>
              <a:rPr lang="en-US" dirty="0">
                <a:latin typeface="Courier New" pitchFamily="49" charset="0"/>
              </a:rPr>
              <a:t>  COLOR 255 255 200</a:t>
            </a:r>
            <a:br>
              <a:rPr lang="en-US" dirty="0">
                <a:latin typeface="Courier New" pitchFamily="49" charset="0"/>
              </a:rPr>
            </a:br>
            <a:r>
              <a:rPr lang="en-US" dirty="0">
                <a:latin typeface="Courier New" pitchFamily="49" charset="0"/>
              </a:rPr>
              <a:t> END</a:t>
            </a:r>
            <a:br>
              <a:rPr lang="en-US" dirty="0">
                <a:latin typeface="Courier New" pitchFamily="49" charset="0"/>
              </a:rPr>
            </a:br>
            <a:r>
              <a:rPr lang="en-US" dirty="0">
                <a:latin typeface="Courier New" pitchFamily="49" charset="0"/>
              </a:rPr>
              <a:t>END</a:t>
            </a:r>
            <a:endParaRPr lang="en-US" sz="1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idx="4294967295"/>
          </p:nvPr>
        </p:nvSpPr>
        <p:spPr>
          <a:xfrm>
            <a:off x="1066800" y="381000"/>
            <a:ext cx="7391400" cy="990600"/>
          </a:xfrm>
          <a:prstGeom prst="rect">
            <a:avLst/>
          </a:prstGeom>
        </p:spPr>
        <p:txBody>
          <a:bodyPr/>
          <a:lstStyle/>
          <a:p>
            <a:pPr>
              <a:defRPr/>
            </a:pPr>
            <a:r>
              <a:rPr lang="en-US" dirty="0" smtClean="0"/>
              <a:t>5.2 Filters and Expressions</a:t>
            </a:r>
          </a:p>
        </p:txBody>
      </p:sp>
      <p:sp>
        <p:nvSpPr>
          <p:cNvPr id="117763" name="Rectangle 4"/>
          <p:cNvSpPr>
            <a:spLocks noChangeArrowheads="1"/>
          </p:cNvSpPr>
          <p:nvPr/>
        </p:nvSpPr>
        <p:spPr bwMode="auto">
          <a:xfrm>
            <a:off x="1143000" y="1676400"/>
            <a:ext cx="7696200" cy="4191000"/>
          </a:xfrm>
          <a:prstGeom prst="rect">
            <a:avLst/>
          </a:prstGeom>
          <a:noFill/>
          <a:ln w="9525">
            <a:noFill/>
            <a:miter lim="800000"/>
            <a:headEnd/>
            <a:tailEnd/>
          </a:ln>
        </p:spPr>
        <p:txBody>
          <a:bodyPr/>
          <a:lstStyle/>
          <a:p>
            <a:pPr marL="342900" indent="-342900">
              <a:lnSpc>
                <a:spcPct val="100000"/>
              </a:lnSpc>
              <a:buFontTx/>
              <a:buChar char="•"/>
            </a:pPr>
            <a:r>
              <a:rPr lang="en-US" sz="3200" b="0" dirty="0"/>
              <a:t>CONNECTIONTYPE, CONNECTION and DATA elements have unique PostGIS forms</a:t>
            </a:r>
          </a:p>
          <a:p>
            <a:pPr marL="342900" indent="-342900">
              <a:lnSpc>
                <a:spcPct val="100000"/>
              </a:lnSpc>
              <a:buFontTx/>
              <a:buChar char="•"/>
            </a:pPr>
            <a:r>
              <a:rPr lang="en-US" sz="3200" b="0" dirty="0"/>
              <a:t>Most other Mapserver map file elements are </a:t>
            </a:r>
            <a:r>
              <a:rPr lang="en-US" sz="3200" dirty="0"/>
              <a:t>the same</a:t>
            </a:r>
            <a:r>
              <a:rPr lang="en-US" sz="3200" b="0" dirty="0"/>
              <a:t> using PostGIS</a:t>
            </a:r>
          </a:p>
          <a:p>
            <a:pPr marL="342900" indent="-342900">
              <a:lnSpc>
                <a:spcPct val="100000"/>
              </a:lnSpc>
              <a:buFontTx/>
              <a:buChar char="•"/>
            </a:pPr>
            <a:r>
              <a:rPr lang="en-US" sz="3200" b="0" dirty="0"/>
              <a:t>There are two exceptions:</a:t>
            </a:r>
          </a:p>
          <a:p>
            <a:pPr marL="742950" lvl="1" indent="-285750">
              <a:lnSpc>
                <a:spcPct val="100000"/>
              </a:lnSpc>
              <a:buFontTx/>
              <a:buChar char="–"/>
            </a:pPr>
            <a:r>
              <a:rPr lang="en-US" sz="3200" b="0" dirty="0"/>
              <a:t>FILTER</a:t>
            </a:r>
          </a:p>
          <a:p>
            <a:pPr marL="742950" lvl="1" indent="-285750">
              <a:lnSpc>
                <a:spcPct val="100000"/>
              </a:lnSpc>
              <a:buFontTx/>
              <a:buChar char="–"/>
            </a:pPr>
            <a:r>
              <a:rPr lang="en-US" sz="3200" b="0" dirty="0"/>
              <a:t>EXPRESSION</a:t>
            </a:r>
            <a:endParaRPr lang="en-US" sz="2800" b="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xfrm>
            <a:off x="1219200" y="381000"/>
            <a:ext cx="7239000" cy="990600"/>
          </a:xfrm>
          <a:prstGeom prst="rect">
            <a:avLst/>
          </a:prstGeom>
        </p:spPr>
        <p:txBody>
          <a:bodyPr/>
          <a:lstStyle/>
          <a:p>
            <a:pPr>
              <a:defRPr/>
            </a:pPr>
            <a:r>
              <a:rPr lang="en-US" dirty="0" smtClean="0"/>
              <a:t>5.2 Filters and Expressions</a:t>
            </a:r>
          </a:p>
        </p:txBody>
      </p:sp>
      <p:sp>
        <p:nvSpPr>
          <p:cNvPr id="118787" name="Rectangle 4"/>
          <p:cNvSpPr>
            <a:spLocks noChangeArrowheads="1"/>
          </p:cNvSpPr>
          <p:nvPr/>
        </p:nvSpPr>
        <p:spPr bwMode="auto">
          <a:xfrm>
            <a:off x="1143000" y="1600200"/>
            <a:ext cx="7696200" cy="3810000"/>
          </a:xfrm>
          <a:prstGeom prst="rect">
            <a:avLst/>
          </a:prstGeom>
          <a:noFill/>
          <a:ln w="9525">
            <a:noFill/>
            <a:miter lim="800000"/>
            <a:headEnd/>
            <a:tailEnd/>
          </a:ln>
        </p:spPr>
        <p:txBody>
          <a:bodyPr/>
          <a:lstStyle/>
          <a:p>
            <a:pPr marL="342900" indent="-342900">
              <a:lnSpc>
                <a:spcPct val="100000"/>
              </a:lnSpc>
              <a:buFontTx/>
              <a:buChar char="•"/>
            </a:pPr>
            <a:r>
              <a:rPr lang="en-US" sz="3200" b="0" dirty="0"/>
              <a:t>For PostGIS connections, FILTER uses SQL “where clause” syntax instead of Mapserver expression syntax.  </a:t>
            </a:r>
          </a:p>
          <a:p>
            <a:pPr marL="342900" indent="-342900">
              <a:lnSpc>
                <a:spcPct val="100000"/>
              </a:lnSpc>
              <a:buFontTx/>
              <a:buChar char="•"/>
            </a:pPr>
            <a:r>
              <a:rPr lang="en-US" sz="3200" b="0" dirty="0"/>
              <a:t>FILTER “type = 6”</a:t>
            </a:r>
          </a:p>
          <a:p>
            <a:pPr marL="342900" indent="-342900">
              <a:lnSpc>
                <a:spcPct val="100000"/>
              </a:lnSpc>
              <a:buFontTx/>
              <a:buChar char="•"/>
            </a:pPr>
            <a:r>
              <a:rPr lang="en-US" sz="3200" b="0" dirty="0"/>
              <a:t>FILTER “name </a:t>
            </a:r>
            <a:r>
              <a:rPr lang="en-US" sz="3200" b="0" dirty="0" err="1"/>
              <a:t>ilike</a:t>
            </a:r>
            <a:r>
              <a:rPr lang="en-US" sz="3200" b="0" dirty="0"/>
              <a:t> ‘Dunbar%’”</a:t>
            </a:r>
          </a:p>
          <a:p>
            <a:pPr marL="342900" indent="-342900">
              <a:lnSpc>
                <a:spcPct val="100000"/>
              </a:lnSpc>
              <a:buFontTx/>
              <a:buChar char="•"/>
            </a:pPr>
            <a:r>
              <a:rPr lang="en-US" sz="3200" b="0" dirty="0"/>
              <a:t>FILTER “age &gt; 6 and height &lt; 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idx="4294967295"/>
          </p:nvPr>
        </p:nvSpPr>
        <p:spPr>
          <a:xfrm>
            <a:off x="1143000" y="381000"/>
            <a:ext cx="7315200" cy="990600"/>
          </a:xfrm>
          <a:prstGeom prst="rect">
            <a:avLst/>
          </a:prstGeom>
        </p:spPr>
        <p:txBody>
          <a:bodyPr/>
          <a:lstStyle/>
          <a:p>
            <a:pPr>
              <a:defRPr/>
            </a:pPr>
            <a:r>
              <a:rPr lang="en-US" dirty="0" smtClean="0"/>
              <a:t>5.3 Mapserver with SQL</a:t>
            </a:r>
          </a:p>
        </p:txBody>
      </p:sp>
      <p:sp>
        <p:nvSpPr>
          <p:cNvPr id="119811" name="Rectangle 5"/>
          <p:cNvSpPr>
            <a:spLocks noChangeArrowheads="1"/>
          </p:cNvSpPr>
          <p:nvPr/>
        </p:nvSpPr>
        <p:spPr bwMode="auto">
          <a:xfrm>
            <a:off x="1066800" y="1828800"/>
            <a:ext cx="7772400" cy="4114800"/>
          </a:xfrm>
          <a:prstGeom prst="rect">
            <a:avLst/>
          </a:prstGeom>
          <a:noFill/>
          <a:ln w="9525">
            <a:noFill/>
            <a:miter lim="800000"/>
            <a:headEnd/>
            <a:tailEnd/>
          </a:ln>
        </p:spPr>
        <p:txBody>
          <a:bodyPr/>
          <a:lstStyle/>
          <a:p>
            <a:pPr marL="342900" indent="-342900">
              <a:lnSpc>
                <a:spcPct val="100000"/>
              </a:lnSpc>
              <a:buFontTx/>
              <a:buChar char="•"/>
            </a:pPr>
            <a:r>
              <a:rPr lang="en-US" sz="3200" b="0" dirty="0"/>
              <a:t>The Mapserver DATA statement can also use arbitrary SQL to compose spatial result sets for mapping.</a:t>
            </a:r>
          </a:p>
          <a:p>
            <a:pPr marL="342900" indent="-342900">
              <a:lnSpc>
                <a:spcPct val="100000"/>
              </a:lnSpc>
              <a:buFontTx/>
              <a:buChar char="•"/>
            </a:pPr>
            <a:r>
              <a:rPr lang="en-US" sz="3200" b="0" dirty="0"/>
              <a:t>Useful when your data does not quite have the information you want to map, but it can be calculated or derived.</a:t>
            </a:r>
          </a:p>
        </p:txBody>
      </p:sp>
    </p:spTree>
  </p:cSld>
  <p:clrMapOvr>
    <a:masterClrMapping/>
  </p:clrMapOvr>
</p:sld>
</file>

<file path=ppt/theme/theme1.xml><?xml version="1.0" encoding="utf-8"?>
<a:theme xmlns:a="http://schemas.openxmlformats.org/drawingml/2006/main" name="UT-ITCTheme">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UT-ITCTheme</Template>
  <TotalTime>10679</TotalTime>
  <Words>4758</Words>
  <Application>Microsoft Office PowerPoint</Application>
  <PresentationFormat>On-screen Show (4:3)</PresentationFormat>
  <Paragraphs>688</Paragraphs>
  <Slides>111</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UT-ITCTheme</vt:lpstr>
      <vt:lpstr>Document</vt:lpstr>
      <vt:lpstr>Bitmap Image</vt:lpstr>
      <vt:lpstr>Introduction to PostGIS</vt:lpstr>
      <vt:lpstr>Spatial Objects for PostgreSQL</vt:lpstr>
      <vt:lpstr>Why PostGIS?</vt:lpstr>
      <vt:lpstr>PostGIS in the Spatial Stack</vt:lpstr>
      <vt:lpstr>Who is using PostGIS?</vt:lpstr>
      <vt:lpstr>Who is using PostGIS?</vt:lpstr>
      <vt:lpstr>Who is using PostGIS?</vt:lpstr>
      <vt:lpstr>Who is using PostGIS?</vt:lpstr>
      <vt:lpstr>Who is using PostGIS?</vt:lpstr>
      <vt:lpstr>Workshop Summary</vt:lpstr>
      <vt:lpstr>2.1 – PostgreSQL Installation </vt:lpstr>
      <vt:lpstr>2.1 – PostgreSQL Installation</vt:lpstr>
      <vt:lpstr>2.1 – PostgreSQL Installation</vt:lpstr>
      <vt:lpstr>2.1 – PostgreSQL Installation</vt:lpstr>
      <vt:lpstr>2.2 – PostGIS Installation</vt:lpstr>
      <vt:lpstr>2.2 – PostGIS Installation</vt:lpstr>
      <vt:lpstr>2.2 – PostGIS Installation</vt:lpstr>
      <vt:lpstr>2.3 – Spatially Enable PostgreSQL</vt:lpstr>
      <vt:lpstr>2.3 – Spatially Enable PostgreSQL</vt:lpstr>
      <vt:lpstr>2.3.1 – Without template_postgis </vt:lpstr>
      <vt:lpstr>2.3.1 – Without template_postgis </vt:lpstr>
      <vt:lpstr>3 Using PostGIS</vt:lpstr>
      <vt:lpstr>3.1 – Simple Spatial SQL</vt:lpstr>
      <vt:lpstr>3.1 – Simple Spatial SQL</vt:lpstr>
      <vt:lpstr>3.2 OGC Metadata Tables</vt:lpstr>
      <vt:lpstr>3.2 OGC Metadata Tables</vt:lpstr>
      <vt:lpstr>3.3 – Loading Shape Files</vt:lpstr>
      <vt:lpstr>3.3 – Loading Shape Files</vt:lpstr>
      <vt:lpstr>3.3 – Loading Shape Files</vt:lpstr>
      <vt:lpstr>3.3.1 – Command Line Options</vt:lpstr>
      <vt:lpstr>3.4 Viewing Data in PostGIS</vt:lpstr>
      <vt:lpstr>3.4 Viewing Data in PostGIS</vt:lpstr>
      <vt:lpstr>3.4 Viewing Data in PostGIS</vt:lpstr>
      <vt:lpstr>3.4 Viewing Data in PostGIS</vt:lpstr>
      <vt:lpstr>3.4 Viewing Data in PostGIS</vt:lpstr>
      <vt:lpstr>3.4 Viewing Data in PostGIS</vt:lpstr>
      <vt:lpstr>3.5.1 Creating Spatial Indexes</vt:lpstr>
      <vt:lpstr>3.5.2 Using Spatial Indexes</vt:lpstr>
      <vt:lpstr>3.5.2 Using Spatial Indexes</vt:lpstr>
      <vt:lpstr>3.5.2 Using Spatial Indexes</vt:lpstr>
      <vt:lpstr>3.5.2 Using Spatial Indexes</vt:lpstr>
      <vt:lpstr>3.5.2 Using Spatial Indexes</vt:lpstr>
      <vt:lpstr>3.5.2 Using Spatial Indexes</vt:lpstr>
      <vt:lpstr>3.5.2 Using Spatial Indexes</vt:lpstr>
      <vt:lpstr>3.5.2 - Using Spatial Indexes</vt:lpstr>
      <vt:lpstr>3.5.3 - Spatial Index Test</vt:lpstr>
      <vt:lpstr>3.5.4 - Indexes and Query Plans</vt:lpstr>
      <vt:lpstr>3.5.4 - Indexes and Query Plans</vt:lpstr>
      <vt:lpstr>3.5.4 - Indexes and Query Plans</vt:lpstr>
      <vt:lpstr>3.5.5 - When Query Plans go Bad</vt:lpstr>
      <vt:lpstr>3.6 - PostgreSQL Optimization</vt:lpstr>
      <vt:lpstr>3.6 - PostgreSQL Optimization</vt:lpstr>
      <vt:lpstr>3.6 - PostgreSQL Optimization</vt:lpstr>
      <vt:lpstr>3.7 - Spatial Analysis in SQL</vt:lpstr>
      <vt:lpstr>3.7 - Spatial Analysis in SQL</vt:lpstr>
      <vt:lpstr>3.7 - Spatial Analysis in SQL</vt:lpstr>
      <vt:lpstr>3.7 - Spatial Analysis in SQL</vt:lpstr>
      <vt:lpstr>3.7 - Spatial Analysis in SQL</vt:lpstr>
      <vt:lpstr>3.7 - Spatial Analysis in SQL</vt:lpstr>
      <vt:lpstr>3.7 - Spatial Analysis in SQL</vt:lpstr>
      <vt:lpstr>3.7 - Spatial Analysis in SQL</vt:lpstr>
      <vt:lpstr>3.8 - Basic Exercises</vt:lpstr>
      <vt:lpstr>3.8 - Basic Exercises</vt:lpstr>
      <vt:lpstr>3.8 - Basic Exercises</vt:lpstr>
      <vt:lpstr>3.8 - Basic Exercises</vt:lpstr>
      <vt:lpstr>4.1 - Data Integrity</vt:lpstr>
      <vt:lpstr>4.1 - Data Integrity</vt:lpstr>
      <vt:lpstr>4.1 - Data Integrity</vt:lpstr>
      <vt:lpstr>4.2 - Distance Queries</vt:lpstr>
      <vt:lpstr>4.2 - Distance Queries</vt:lpstr>
      <vt:lpstr>4.2 - Distance Queries</vt:lpstr>
      <vt:lpstr>4.2 - Distance Queries</vt:lpstr>
      <vt:lpstr>4.2.1 Distance Not Buffer</vt:lpstr>
      <vt:lpstr>4.2.1 Distance Not Buffer</vt:lpstr>
      <vt:lpstr>4.3 - Spatial Joins</vt:lpstr>
      <vt:lpstr>4.3 - Spatial Joins</vt:lpstr>
      <vt:lpstr>4.3 - Spatial Joins</vt:lpstr>
      <vt:lpstr>4.3 - Spatial Joins</vt:lpstr>
      <vt:lpstr>4.4 - Overlays</vt:lpstr>
      <vt:lpstr>4.4 - Overlays</vt:lpstr>
      <vt:lpstr>4.4 - Overlays</vt:lpstr>
      <vt:lpstr>4.4 - Overlays</vt:lpstr>
      <vt:lpstr>4.4 - Overlays</vt:lpstr>
      <vt:lpstr>4.5 - Coordinate Projection</vt:lpstr>
      <vt:lpstr>4.5 - Coordinate Projection</vt:lpstr>
      <vt:lpstr>4.5 - Coordinate Projection</vt:lpstr>
      <vt:lpstr>4.5 - Coordinate Projection</vt:lpstr>
      <vt:lpstr>4.5 - Coordinate Projection</vt:lpstr>
      <vt:lpstr>4.6 - Advanced Exercises</vt:lpstr>
      <vt:lpstr>4.6 - Advanced Exercises</vt:lpstr>
      <vt:lpstr>4.6 - Advanced Exercises</vt:lpstr>
      <vt:lpstr>4.6 - Advanced Exercises</vt:lpstr>
      <vt:lpstr>4.6 - Advanced Exercises</vt:lpstr>
      <vt:lpstr>4.6 - Advanced Exercises</vt:lpstr>
      <vt:lpstr>5 Mapserver &amp; PostGIS</vt:lpstr>
      <vt:lpstr>5.1 Basic Configuration</vt:lpstr>
      <vt:lpstr>5.2 Filters and Expressions</vt:lpstr>
      <vt:lpstr>5.2 Filters and Expressions</vt:lpstr>
      <vt:lpstr>5.3 Mapserver with SQL</vt:lpstr>
      <vt:lpstr>5.3 Mapserver with SQL</vt:lpstr>
      <vt:lpstr>5.3 Mapserver with SQL</vt:lpstr>
      <vt:lpstr>5.4 - Dynamic SQL</vt:lpstr>
      <vt:lpstr>5.4 - Dynamic SQL</vt:lpstr>
      <vt:lpstr>5.4 - Dynamic SQL</vt:lpstr>
      <vt:lpstr>5.5 - Very Dynamic SQL</vt:lpstr>
      <vt:lpstr>5.5 - Very Dynamic SQL</vt:lpstr>
      <vt:lpstr>5.5 - Very Dynamic SQL</vt:lpstr>
      <vt:lpstr>5.5 - Very Dynamic SQL</vt:lpstr>
      <vt:lpstr>5.5 - Very Dynamic SQL</vt:lpstr>
      <vt:lpstr>5.5 - Very Dynamic SQL</vt:lpstr>
      <vt:lpstr>Thank You …</vt:lpstr>
    </vt:vector>
  </TitlesOfParts>
  <Company>Refractions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PostGIS Workshop</dc:title>
  <dc:creator>pramsey</dc:creator>
  <cp:lastModifiedBy>turdukulov</cp:lastModifiedBy>
  <cp:revision>329</cp:revision>
  <dcterms:created xsi:type="dcterms:W3CDTF">2005-01-26T21:18:16Z</dcterms:created>
  <dcterms:modified xsi:type="dcterms:W3CDTF">2010-10-18T15:53:37Z</dcterms:modified>
</cp:coreProperties>
</file>